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notesSlides/notesSlide1.xml" ContentType="application/vnd.openxmlformats-officedocument.presentationml.notesSlide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24" r:id="rId1"/>
  </p:sldMasterIdLst>
  <p:notesMasterIdLst>
    <p:notesMasterId r:id="rId20"/>
  </p:notesMasterIdLst>
  <p:sldIdLst>
    <p:sldId id="256" r:id="rId2"/>
    <p:sldId id="297" r:id="rId3"/>
    <p:sldId id="261" r:id="rId4"/>
    <p:sldId id="262" r:id="rId5"/>
    <p:sldId id="264" r:id="rId6"/>
    <p:sldId id="284" r:id="rId7"/>
    <p:sldId id="295" r:id="rId8"/>
    <p:sldId id="282" r:id="rId9"/>
    <p:sldId id="298" r:id="rId10"/>
    <p:sldId id="258" r:id="rId11"/>
    <p:sldId id="259" r:id="rId12"/>
    <p:sldId id="283" r:id="rId13"/>
    <p:sldId id="293" r:id="rId14"/>
    <p:sldId id="289" r:id="rId15"/>
    <p:sldId id="296" r:id="rId16"/>
    <p:sldId id="291" r:id="rId17"/>
    <p:sldId id="299" r:id="rId18"/>
    <p:sldId id="288" r:id="rId19"/>
  </p:sldIdLst>
  <p:sldSz cx="9144000" cy="6858000" type="screen4x3"/>
  <p:notesSz cx="6784975" cy="9906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00"/>
    <a:srgbClr val="00CC00"/>
    <a:srgbClr val="FF66FF"/>
    <a:srgbClr val="6600FF"/>
    <a:srgbClr val="3366FF"/>
    <a:srgbClr val="000000"/>
    <a:srgbClr val="FFFF00"/>
    <a:srgbClr val="F373E4"/>
    <a:srgbClr val="CC99FF"/>
    <a:srgbClr val="FF7C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87914" autoAdjust="0"/>
  </p:normalViewPr>
  <p:slideViewPr>
    <p:cSldViewPr>
      <p:cViewPr>
        <p:scale>
          <a:sx n="85" d="100"/>
          <a:sy n="85" d="100"/>
        </p:scale>
        <p:origin x="-1368" y="-5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6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7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2307630070088829"/>
          <c:y val="7.1311719453454908E-2"/>
          <c:w val="0.83475482182651972"/>
          <c:h val="0.73875441406651021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Лист1!$A$2</c:f>
              <c:strCache>
                <c:ptCount val="1"/>
                <c:pt idx="0">
                  <c:v>Первоначальный план на  2019 года (тыс. руб.)</c:v>
                </c:pt>
              </c:strCache>
            </c:strRef>
          </c:tx>
          <c:spPr>
            <a:solidFill>
              <a:srgbClr val="00B0F0"/>
            </a:solidFill>
          </c:spPr>
          <c:invertIfNegative val="0"/>
          <c:dPt>
            <c:idx val="2"/>
            <c:invertIfNegative val="0"/>
            <c:bubble3D val="0"/>
            <c:spPr>
              <a:solidFill>
                <a:srgbClr val="00B0F0"/>
              </a:solidFill>
              <a:ln>
                <a:solidFill>
                  <a:schemeClr val="accent1"/>
                </a:solidFill>
              </a:ln>
            </c:spPr>
          </c:dPt>
          <c:dLbls>
            <c:dLbl>
              <c:idx val="2"/>
              <c:layout>
                <c:manualLayout>
                  <c:x val="-1.9370280052916623E-2"/>
                  <c:y val="-6.6958101701779975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400" b="1" baseline="0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Лист1!$B$1:$D$1</c:f>
              <c:strCache>
                <c:ptCount val="3"/>
                <c:pt idx="0">
                  <c:v>Доходы с безвозмездными поступлениями      </c:v>
                </c:pt>
                <c:pt idx="1">
                  <c:v>Расходы </c:v>
                </c:pt>
                <c:pt idx="2">
                  <c:v>                                                                                                             Дефицит (-),                                            профицит (+)</c:v>
                </c:pt>
              </c:strCache>
            </c:strRef>
          </c:cat>
          <c:val>
            <c:numRef>
              <c:f>Лист1!$B$2:$D$2</c:f>
              <c:numCache>
                <c:formatCode>#,##0.0</c:formatCode>
                <c:ptCount val="3"/>
                <c:pt idx="0">
                  <c:v>46124.800000000003</c:v>
                </c:pt>
                <c:pt idx="1">
                  <c:v>46229.2</c:v>
                </c:pt>
                <c:pt idx="2">
                  <c:v>-104.39999999999418</c:v>
                </c:pt>
              </c:numCache>
            </c:numRef>
          </c:val>
        </c:ser>
        <c:ser>
          <c:idx val="1"/>
          <c:order val="1"/>
          <c:tx>
            <c:strRef>
              <c:f>Лист1!$A$3</c:f>
              <c:strCache>
                <c:ptCount val="1"/>
                <c:pt idx="0">
                  <c:v>Исполнено за 2019 года (тыс. руб.)</c:v>
                </c:pt>
              </c:strCache>
            </c:strRef>
          </c:tx>
          <c:spPr>
            <a:solidFill>
              <a:srgbClr val="C00000"/>
            </a:solidFill>
          </c:spPr>
          <c:invertIfNegative val="0"/>
          <c:dLbls>
            <c:dLbl>
              <c:idx val="0"/>
              <c:layout>
                <c:manualLayout>
                  <c:x val="3.0672920400148774E-3"/>
                  <c:y val="-8.9302665385983838E-3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4</a:t>
                    </a:r>
                    <a:r>
                      <a:rPr lang="ru-RU" dirty="0" smtClean="0"/>
                      <a:t>9 698,1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3.0672920400148774E-3"/>
                  <c:y val="-2.2325226873526009E-3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48 348,2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-5.8255665336904676E-3"/>
                  <c:y val="-6.6970406944938604E-3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1 349</a:t>
                    </a:r>
                    <a:r>
                      <a:rPr lang="en-US" dirty="0" smtClean="0"/>
                      <a:t>,9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400" b="1" baseline="0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Лист1!$B$1:$D$1</c:f>
              <c:strCache>
                <c:ptCount val="3"/>
                <c:pt idx="0">
                  <c:v>Доходы с безвозмездными поступлениями      </c:v>
                </c:pt>
                <c:pt idx="1">
                  <c:v>Расходы </c:v>
                </c:pt>
                <c:pt idx="2">
                  <c:v>                                                                                                             Дефицит (-),                                            профицит (+)</c:v>
                </c:pt>
              </c:strCache>
            </c:strRef>
          </c:cat>
          <c:val>
            <c:numRef>
              <c:f>Лист1!$B$3:$D$3</c:f>
              <c:numCache>
                <c:formatCode>#,##0.0</c:formatCode>
                <c:ptCount val="3"/>
                <c:pt idx="0">
                  <c:v>49690.2</c:v>
                </c:pt>
                <c:pt idx="1">
                  <c:v>48352.3</c:v>
                </c:pt>
                <c:pt idx="2">
                  <c:v>1337.8999999999942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75"/>
        <c:axId val="151062400"/>
        <c:axId val="151063936"/>
      </c:barChart>
      <c:catAx>
        <c:axId val="151062400"/>
        <c:scaling>
          <c:orientation val="minMax"/>
        </c:scaling>
        <c:delete val="0"/>
        <c:axPos val="b"/>
        <c:majorTickMark val="none"/>
        <c:minorTickMark val="none"/>
        <c:tickLblPos val="nextTo"/>
        <c:txPr>
          <a:bodyPr/>
          <a:lstStyle/>
          <a:p>
            <a:pPr>
              <a:defRPr baseline="0">
                <a:latin typeface="Times New Roman" pitchFamily="18" charset="0"/>
              </a:defRPr>
            </a:pPr>
            <a:endParaRPr lang="ru-RU"/>
          </a:p>
        </c:txPr>
        <c:crossAx val="151063936"/>
        <c:crosses val="autoZero"/>
        <c:auto val="1"/>
        <c:lblAlgn val="ctr"/>
        <c:lblOffset val="100"/>
        <c:tickLblSkip val="1"/>
        <c:noMultiLvlLbl val="0"/>
      </c:catAx>
      <c:valAx>
        <c:axId val="151063936"/>
        <c:scaling>
          <c:orientation val="minMax"/>
        </c:scaling>
        <c:delete val="0"/>
        <c:axPos val="l"/>
        <c:numFmt formatCode="#,##0.0" sourceLinked="1"/>
        <c:majorTickMark val="none"/>
        <c:minorTickMark val="none"/>
        <c:tickLblPos val="nextTo"/>
        <c:txPr>
          <a:bodyPr/>
          <a:lstStyle/>
          <a:p>
            <a:pPr>
              <a:defRPr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151062400"/>
        <c:crosses val="autoZero"/>
        <c:crossBetween val="between"/>
      </c:valAx>
    </c:plotArea>
    <c:legend>
      <c:legendPos val="b"/>
      <c:layout>
        <c:manualLayout>
          <c:xMode val="edge"/>
          <c:yMode val="edge"/>
          <c:x val="0.69803915344606904"/>
          <c:y val="7.4563620919757156E-2"/>
          <c:w val="0.28713995546388565"/>
          <c:h val="0.55524351021475815"/>
        </c:manualLayout>
      </c:layout>
      <c:overlay val="0"/>
      <c:txPr>
        <a:bodyPr/>
        <a:lstStyle/>
        <a:p>
          <a:pPr>
            <a:defRPr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20"/>
      <c:rotY val="18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2.759886582650237E-2"/>
          <c:y val="0.10710445938195719"/>
          <c:w val="0.58882539621201513"/>
          <c:h val="0.81727665489332091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ln>
              <a:noFill/>
              <a:round/>
            </a:ln>
            <a:effectLst>
              <a:outerShdw blurRad="50800" dist="50800" algn="ctr" rotWithShape="0">
                <a:srgbClr val="000000">
                  <a:alpha val="43137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0"/>
            </a:sp3d>
          </c:spPr>
          <c:explosion val="14"/>
          <c:dPt>
            <c:idx val="0"/>
            <c:bubble3D val="0"/>
            <c:spPr>
              <a:solidFill>
                <a:srgbClr val="00B0F0"/>
              </a:solidFill>
              <a:effectLst>
                <a:outerShdw blurRad="50800" dist="50800" algn="ctr" rotWithShape="0">
                  <a:srgbClr val="000000">
                    <a:alpha val="43137"/>
                  </a:srgbClr>
                </a:outerShdw>
              </a:effectLst>
              <a:scene3d>
                <a:camera prst="orthographicFront"/>
                <a:lightRig rig="threePt" dir="t"/>
              </a:scene3d>
              <a:sp3d>
                <a:bevelT w="0"/>
              </a:sp3d>
            </c:spPr>
          </c:dPt>
          <c:dPt>
            <c:idx val="2"/>
            <c:bubble3D val="0"/>
            <c:spPr>
              <a:solidFill>
                <a:srgbClr val="C00000"/>
              </a:solidFill>
              <a:ln>
                <a:noFill/>
                <a:round/>
              </a:ln>
              <a:effectLst>
                <a:outerShdw blurRad="50800" dist="50800" algn="ctr" rotWithShape="0">
                  <a:srgbClr val="000000">
                    <a:alpha val="43137"/>
                  </a:srgbClr>
                </a:outerShdw>
              </a:effectLst>
              <a:scene3d>
                <a:camera prst="orthographicFront"/>
                <a:lightRig rig="threePt" dir="t"/>
              </a:scene3d>
              <a:sp3d>
                <a:bevelT w="0"/>
              </a:sp3d>
            </c:spPr>
          </c:dPt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dirty="0" smtClean="0"/>
                      <a:t>35,8 %</a:t>
                    </a:r>
                    <a:endParaRPr lang="en-US" dirty="0"/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dirty="0" smtClean="0"/>
                      <a:t>5,0</a:t>
                    </a:r>
                    <a:r>
                      <a:rPr lang="en-US" baseline="0" dirty="0" smtClean="0"/>
                      <a:t> </a:t>
                    </a:r>
                    <a:r>
                      <a:rPr lang="en-US" dirty="0" smtClean="0"/>
                      <a:t>%</a:t>
                    </a:r>
                    <a:endParaRPr lang="en-US" dirty="0"/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ru-RU" dirty="0" smtClean="0"/>
                      <a:t>5</a:t>
                    </a:r>
                    <a:r>
                      <a:rPr lang="en-US" dirty="0" smtClean="0"/>
                      <a:t>9,2</a:t>
                    </a:r>
                    <a:r>
                      <a:rPr lang="ru-RU" dirty="0" smtClean="0"/>
                      <a:t>%</a:t>
                    </a:r>
                    <a:endParaRPr lang="en-US" dirty="0"/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</c:dLbl>
            <c:txPr>
              <a:bodyPr/>
              <a:lstStyle/>
              <a:p>
                <a:pPr>
                  <a:defRPr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</c:dLbls>
          <c:cat>
            <c:strRef>
              <c:f>Лист1!$A$2:$A$4</c:f>
              <c:strCache>
                <c:ptCount val="3"/>
                <c:pt idx="0">
                  <c:v>налоговые доходы                                        17 800,1тыс.рублей</c:v>
                </c:pt>
                <c:pt idx="1">
                  <c:v>неналоговые доходы                     2 487,8 тыс.рублей</c:v>
                </c:pt>
                <c:pt idx="2">
                  <c:v>безвозмездные поступления                     29 410,2 тыс.рублей</c:v>
                </c:pt>
              </c:strCache>
            </c:strRef>
          </c:cat>
          <c:val>
            <c:numRef>
              <c:f>Лист1!$B$2:$B$4</c:f>
              <c:numCache>
                <c:formatCode>#,##0.00</c:formatCode>
                <c:ptCount val="3"/>
                <c:pt idx="0">
                  <c:v>17800.099999999999</c:v>
                </c:pt>
                <c:pt idx="1">
                  <c:v>2487.8000000000002</c:v>
                </c:pt>
                <c:pt idx="2">
                  <c:v>29410.2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</c:plotArea>
    <c:legend>
      <c:legendPos val="r"/>
      <c:layout>
        <c:manualLayout>
          <c:xMode val="edge"/>
          <c:yMode val="edge"/>
          <c:x val="0.60795020360056617"/>
          <c:y val="0.2247677422447148"/>
          <c:w val="0.2792945711346082"/>
          <c:h val="0.51326815296204042"/>
        </c:manualLayout>
      </c:layout>
      <c:overlay val="0"/>
      <c:txPr>
        <a:bodyPr/>
        <a:lstStyle/>
        <a:p>
          <a:pPr>
            <a:defRPr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38755091594184238"/>
          <c:y val="4.7591713795468935E-2"/>
          <c:w val="0.49176947628871981"/>
          <c:h val="0.92161364786628641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 2018  (тыс. руб)</c:v>
                </c:pt>
              </c:strCache>
            </c:strRef>
          </c:tx>
          <c:spPr>
            <a:solidFill>
              <a:srgbClr val="C00000"/>
            </a:solidFill>
          </c:spPr>
          <c:invertIfNegative val="0"/>
          <c:dLbls>
            <c:txPr>
              <a:bodyPr/>
              <a:lstStyle/>
              <a:p>
                <a:pPr>
                  <a:defRPr sz="1200" baseline="0">
                    <a:latin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Лист1!$A$2:$A$8</c:f>
              <c:strCache>
                <c:ptCount val="7"/>
                <c:pt idx="0">
                  <c:v> Неналоговые доходы 112,6 %</c:v>
                </c:pt>
                <c:pt idx="1">
                  <c:v>Прочие налоговые доходы 93,3%</c:v>
                </c:pt>
                <c:pt idx="2">
                  <c:v>Налоги из выручки  114,4 %</c:v>
                </c:pt>
                <c:pt idx="3">
                  <c:v>Налог на прибыль 160,3%</c:v>
                </c:pt>
                <c:pt idx="4">
                  <c:v>Налоги на собственность  56,6%</c:v>
                </c:pt>
                <c:pt idx="5">
                  <c:v>Налог на добавленную стоимость 100,2%</c:v>
                </c:pt>
                <c:pt idx="6">
                  <c:v>Подоходный налог  108,1 %</c:v>
                </c:pt>
              </c:strCache>
            </c:strRef>
          </c:cat>
          <c:val>
            <c:numRef>
              <c:f>Лист1!$B$2:$B$8</c:f>
              <c:numCache>
                <c:formatCode>General</c:formatCode>
                <c:ptCount val="7"/>
                <c:pt idx="0">
                  <c:v>2209.6</c:v>
                </c:pt>
                <c:pt idx="1">
                  <c:v>227.6</c:v>
                </c:pt>
                <c:pt idx="2">
                  <c:v>2645.8</c:v>
                </c:pt>
                <c:pt idx="3">
                  <c:v>538.5</c:v>
                </c:pt>
                <c:pt idx="4">
                  <c:v>3637.8</c:v>
                </c:pt>
                <c:pt idx="5">
                  <c:v>3738.5</c:v>
                </c:pt>
                <c:pt idx="6">
                  <c:v>7301.6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 2019 (тыс. руб.)</c:v>
                </c:pt>
              </c:strCache>
            </c:strRef>
          </c:tx>
          <c:spPr>
            <a:solidFill>
              <a:srgbClr val="00B0F0"/>
            </a:solidFill>
          </c:spPr>
          <c:invertIfNegative val="0"/>
          <c:dLbls>
            <c:dLbl>
              <c:idx val="6"/>
              <c:layout/>
              <c:tx>
                <c:rich>
                  <a:bodyPr/>
                  <a:lstStyle/>
                  <a:p>
                    <a:r>
                      <a:rPr lang="ru-RU" smtClean="0"/>
                      <a:t>7 891,5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200" baseline="0">
                    <a:latin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Лист1!$A$2:$A$8</c:f>
              <c:strCache>
                <c:ptCount val="7"/>
                <c:pt idx="0">
                  <c:v> Неналоговые доходы 112,6 %</c:v>
                </c:pt>
                <c:pt idx="1">
                  <c:v>Прочие налоговые доходы 93,3%</c:v>
                </c:pt>
                <c:pt idx="2">
                  <c:v>Налоги из выручки  114,4 %</c:v>
                </c:pt>
                <c:pt idx="3">
                  <c:v>Налог на прибыль 160,3%</c:v>
                </c:pt>
                <c:pt idx="4">
                  <c:v>Налоги на собственность  56,6%</c:v>
                </c:pt>
                <c:pt idx="5">
                  <c:v>Налог на добавленную стоимость 100,2%</c:v>
                </c:pt>
                <c:pt idx="6">
                  <c:v>Подоходный налог  108,1 %</c:v>
                </c:pt>
              </c:strCache>
            </c:strRef>
          </c:cat>
          <c:val>
            <c:numRef>
              <c:f>Лист1!$C$2:$C$8</c:f>
              <c:numCache>
                <c:formatCode>General</c:formatCode>
                <c:ptCount val="7"/>
                <c:pt idx="0">
                  <c:v>2487.8000000000002</c:v>
                </c:pt>
                <c:pt idx="1">
                  <c:v>212.4</c:v>
                </c:pt>
                <c:pt idx="2">
                  <c:v>3026.9</c:v>
                </c:pt>
                <c:pt idx="3">
                  <c:v>863.4</c:v>
                </c:pt>
                <c:pt idx="4">
                  <c:v>2060.4</c:v>
                </c:pt>
                <c:pt idx="5">
                  <c:v>3745.6</c:v>
                </c:pt>
                <c:pt idx="6">
                  <c:v>7890.9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61770496"/>
        <c:axId val="161776384"/>
      </c:barChart>
      <c:catAx>
        <c:axId val="161770496"/>
        <c:scaling>
          <c:orientation val="minMax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 sz="1500" baseline="0">
                <a:latin typeface="Times New Roman" panose="02020603050405020304" pitchFamily="18" charset="0"/>
              </a:defRPr>
            </a:pPr>
            <a:endParaRPr lang="ru-RU"/>
          </a:p>
        </c:txPr>
        <c:crossAx val="161776384"/>
        <c:crosses val="autoZero"/>
        <c:auto val="1"/>
        <c:lblAlgn val="ctr"/>
        <c:lblOffset val="100"/>
        <c:noMultiLvlLbl val="0"/>
      </c:catAx>
      <c:valAx>
        <c:axId val="161776384"/>
        <c:scaling>
          <c:orientation val="minMax"/>
        </c:scaling>
        <c:delete val="1"/>
        <c:axPos val="b"/>
        <c:majorGridlines/>
        <c:numFmt formatCode="General" sourceLinked="1"/>
        <c:majorTickMark val="out"/>
        <c:minorTickMark val="none"/>
        <c:tickLblPos val="nextTo"/>
        <c:crossAx val="161770496"/>
        <c:crosses val="autoZero"/>
        <c:crossBetween val="between"/>
      </c:valAx>
    </c:plotArea>
    <c:legend>
      <c:legendPos val="r"/>
      <c:layout/>
      <c:overlay val="0"/>
      <c:txPr>
        <a:bodyPr/>
        <a:lstStyle/>
        <a:p>
          <a:pPr>
            <a:defRPr sz="1500" baseline="0">
              <a:latin typeface="Times New Roman" panose="02020603050405020304" pitchFamily="18" charset="0"/>
            </a:defRPr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"/>
          <c:y val="0"/>
          <c:w val="0.5624067481941859"/>
          <c:h val="0.8362285142920628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explosion val="25"/>
          <c:dPt>
            <c:idx val="0"/>
            <c:bubble3D val="0"/>
            <c:spPr>
              <a:solidFill>
                <a:srgbClr val="6600FF"/>
              </a:solidFill>
            </c:spPr>
          </c:dPt>
          <c:dPt>
            <c:idx val="1"/>
            <c:bubble3D val="0"/>
            <c:spPr>
              <a:solidFill>
                <a:srgbClr val="00B0F0"/>
              </a:solidFill>
            </c:spPr>
          </c:dPt>
          <c:dPt>
            <c:idx val="2"/>
            <c:bubble3D val="0"/>
            <c:spPr>
              <a:solidFill>
                <a:srgbClr val="FF66FF"/>
              </a:solidFill>
            </c:spPr>
          </c:dPt>
          <c:dPt>
            <c:idx val="4"/>
            <c:bubble3D val="0"/>
            <c:spPr>
              <a:solidFill>
                <a:srgbClr val="00CC00"/>
              </a:solidFill>
            </c:spPr>
          </c:dPt>
          <c:dPt>
            <c:idx val="5"/>
            <c:bubble3D val="0"/>
            <c:spPr>
              <a:solidFill>
                <a:srgbClr val="7030A0"/>
              </a:solidFill>
            </c:spPr>
          </c:dPt>
          <c:dPt>
            <c:idx val="6"/>
            <c:bubble3D val="0"/>
            <c:spPr>
              <a:solidFill>
                <a:srgbClr val="FFFF00"/>
              </a:solidFill>
            </c:spPr>
          </c:dPt>
          <c:dPt>
            <c:idx val="8"/>
            <c:bubble3D val="0"/>
            <c:spPr>
              <a:solidFill>
                <a:srgbClr val="00B050"/>
              </a:solidFill>
            </c:spPr>
          </c:dPt>
          <c:dPt>
            <c:idx val="9"/>
            <c:bubble3D val="0"/>
            <c:spPr>
              <a:solidFill>
                <a:srgbClr val="FF0000"/>
              </a:solidFill>
            </c:spPr>
          </c:dPt>
          <c:dLbls>
            <c:dLbl>
              <c:idx val="0"/>
              <c:layout/>
              <c:dLblPos val="in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/>
              <c:dLblPos val="in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/>
              <c:dLblPos val="in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/>
              <c:dLblPos val="in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/>
              <c:dLblPos val="in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/>
              <c:dLblPos val="in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"/>
              <c:layout/>
              <c:dLblPos val="in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7"/>
              <c:layout/>
              <c:dLblPos val="in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8"/>
              <c:layout/>
              <c:dLblPos val="in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9"/>
              <c:layout/>
              <c:dLblPos val="in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Pos val="inEnd"/>
            <c:showLegendKey val="0"/>
            <c:showVal val="0"/>
            <c:showCatName val="0"/>
            <c:showSerName val="0"/>
            <c:showPercent val="0"/>
            <c:showBubbleSize val="0"/>
          </c:dLbls>
          <c:cat>
            <c:strRef>
              <c:f>Лист1!$A$2:$A$11</c:f>
              <c:strCache>
                <c:ptCount val="10"/>
                <c:pt idx="0">
                  <c:v>Филиал "Белмит" 1 319,3тыс. руб.</c:v>
                </c:pt>
                <c:pt idx="1">
                  <c:v>СЗАО "Агролинк" 725,2ыс. руб.</c:v>
                </c:pt>
                <c:pt idx="2">
                  <c:v>ГЛХУ "Быховский лесхоз" 688,7тыс. руб.</c:v>
                </c:pt>
                <c:pt idx="3">
                  <c:v>УКП "Жилкомхоз"  549,3 тыс. руб.</c:v>
                </c:pt>
                <c:pt idx="4">
                  <c:v>ОАО "Торфопредприятие Днепровское" 595,9 тыс. руб.</c:v>
                </c:pt>
                <c:pt idx="5">
                  <c:v>Сельскохозяйственные организации-950,9 тыс.руб.</c:v>
                </c:pt>
                <c:pt idx="6">
                  <c:v>ИП 965,3 тыс. руб.</c:v>
                </c:pt>
                <c:pt idx="7">
                  <c:v>ООО"ЭнергоСтройГрупп" 375,4 тыс.руб.</c:v>
                </c:pt>
                <c:pt idx="8">
                  <c:v>Бюджетные организации 2 424,4 тыс. руб.</c:v>
                </c:pt>
                <c:pt idx="9">
                  <c:v>физические лица и прочие организации 7 947,4 тыс. руб.</c:v>
                </c:pt>
              </c:strCache>
            </c:strRef>
          </c:cat>
          <c:val>
            <c:numRef>
              <c:f>Лист1!$B$2:$B$11</c:f>
              <c:numCache>
                <c:formatCode>0.0%</c:formatCode>
                <c:ptCount val="10"/>
                <c:pt idx="0">
                  <c:v>0.08</c:v>
                </c:pt>
                <c:pt idx="1">
                  <c:v>4.3999999999999997E-2</c:v>
                </c:pt>
                <c:pt idx="2">
                  <c:v>4.2000000000000003E-2</c:v>
                </c:pt>
                <c:pt idx="3">
                  <c:v>3.3000000000000002E-2</c:v>
                </c:pt>
                <c:pt idx="4">
                  <c:v>3.5999999999999997E-2</c:v>
                </c:pt>
                <c:pt idx="5">
                  <c:v>5.7000000000000002E-2</c:v>
                </c:pt>
                <c:pt idx="6">
                  <c:v>5.8000000000000003E-2</c:v>
                </c:pt>
                <c:pt idx="7">
                  <c:v>2.3E-2</c:v>
                </c:pt>
                <c:pt idx="8">
                  <c:v>0.14699999999999999</c:v>
                </c:pt>
                <c:pt idx="9">
                  <c:v>0.48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>
        <c:manualLayout>
          <c:xMode val="edge"/>
          <c:yMode val="edge"/>
          <c:x val="0.55292501935046701"/>
          <c:y val="0"/>
          <c:w val="0.4456173831925011"/>
          <c:h val="1"/>
        </c:manualLayout>
      </c:layout>
      <c:overlay val="0"/>
      <c:spPr>
        <a:ln>
          <a:solidFill>
            <a:schemeClr val="accent1"/>
          </a:solidFill>
        </a:ln>
      </c:sp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i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pPr>
            <a:r>
              <a:rPr lang="ru-RU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Структура расходов </a:t>
            </a:r>
            <a:r>
              <a:rPr lang="ru-RU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бюджета Быховского района </a:t>
            </a:r>
          </a:p>
          <a:p>
            <a:pPr>
              <a:defRPr i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pPr>
            <a:r>
              <a:rPr lang="ru-RU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 2019 года </a:t>
            </a:r>
            <a:r>
              <a:rPr lang="ru-RU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 </a:t>
            </a:r>
            <a:r>
              <a:rPr lang="ru-RU" b="1" i="1" u="none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функциональной классификации</a:t>
            </a:r>
            <a:r>
              <a:rPr lang="ru-RU" b="0" i="1" u="none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расходов бюджета</a:t>
            </a:r>
          </a:p>
        </c:rich>
      </c:tx>
      <c:layout>
        <c:manualLayout>
          <c:xMode val="edge"/>
          <c:yMode val="edge"/>
          <c:x val="0.1168450937757616"/>
          <c:y val="1.8792665012529474E-3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39423712491329155"/>
          <c:y val="0.18947416336456444"/>
          <c:w val="0.60559225912340275"/>
          <c:h val="0.80072754261872137"/>
        </c:manualLayout>
      </c:layout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explosion val="25"/>
          <c:dPt>
            <c:idx val="0"/>
            <c:bubble3D val="0"/>
            <c:explosion val="0"/>
            <c:spPr>
              <a:solidFill>
                <a:srgbClr val="00B050"/>
              </a:solidFill>
            </c:spPr>
          </c:dPt>
          <c:dPt>
            <c:idx val="1"/>
            <c:bubble3D val="0"/>
            <c:spPr>
              <a:solidFill>
                <a:schemeClr val="accent2">
                  <a:lumMod val="40000"/>
                  <a:lumOff val="60000"/>
                </a:schemeClr>
              </a:solidFill>
            </c:spPr>
          </c:dPt>
          <c:dPt>
            <c:idx val="2"/>
            <c:bubble3D val="0"/>
            <c:spPr>
              <a:solidFill>
                <a:schemeClr val="accent3"/>
              </a:solidFill>
            </c:spPr>
          </c:dPt>
          <c:dPt>
            <c:idx val="3"/>
            <c:bubble3D val="0"/>
            <c:spPr>
              <a:solidFill>
                <a:srgbClr val="6600FF"/>
              </a:solidFill>
            </c:spPr>
          </c:dPt>
          <c:dPt>
            <c:idx val="4"/>
            <c:bubble3D val="0"/>
            <c:spPr>
              <a:solidFill>
                <a:srgbClr val="FFFF00"/>
              </a:solidFill>
            </c:spPr>
          </c:dPt>
          <c:dPt>
            <c:idx val="6"/>
            <c:bubble3D val="0"/>
            <c:spPr>
              <a:solidFill>
                <a:srgbClr val="FF7C80"/>
              </a:solidFill>
            </c:spPr>
          </c:dPt>
          <c:dLbls>
            <c:dLbl>
              <c:idx val="3"/>
              <c:layout>
                <c:manualLayout>
                  <c:x val="1.6074427771330731E-2"/>
                  <c:y val="-2.559993334073991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"/>
              <c:layout>
                <c:manualLayout>
                  <c:x val="0.12444462286636686"/>
                  <c:y val="0.10168700391314545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7"/>
              <c:layout>
                <c:manualLayout>
                  <c:x val="3.2301441296438582E-2"/>
                  <c:y val="1.3471167190572635E-2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0</a:t>
                    </a:r>
                    <a:r>
                      <a:rPr lang="ru-RU" dirty="0" smtClean="0"/>
                      <a:t>,1</a:t>
                    </a:r>
                    <a:r>
                      <a:rPr lang="en-US" dirty="0" smtClean="0"/>
                      <a:t>%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Лист1!$A$2:$A$8</c:f>
              <c:strCache>
                <c:ptCount val="7"/>
                <c:pt idx="0">
                  <c:v>Образование </c:v>
                </c:pt>
                <c:pt idx="1">
                  <c:v>Жилищно-коммунальные услуги и жилищное строительство                                       </c:v>
                </c:pt>
                <c:pt idx="2">
                  <c:v>Общегосударственная деятельность          </c:v>
                </c:pt>
                <c:pt idx="3">
                  <c:v>Национальная экономика                         </c:v>
                </c:pt>
                <c:pt idx="4">
                  <c:v>Социальная политика                                                           </c:v>
                </c:pt>
                <c:pt idx="5">
                  <c:v>Физическая культура, спорт, культура и средства массовой информации </c:v>
                </c:pt>
                <c:pt idx="6">
                  <c:v>Здравоохранение </c:v>
                </c:pt>
              </c:strCache>
            </c:strRef>
          </c:cat>
          <c:val>
            <c:numRef>
              <c:f>Лист1!$B$2:$B$8</c:f>
              <c:numCache>
                <c:formatCode>0.0%</c:formatCode>
                <c:ptCount val="7"/>
                <c:pt idx="0">
                  <c:v>0.36599999999999999</c:v>
                </c:pt>
                <c:pt idx="1">
                  <c:v>0.16400000000000001</c:v>
                </c:pt>
                <c:pt idx="2">
                  <c:v>7.0000000000000007E-2</c:v>
                </c:pt>
                <c:pt idx="3">
                  <c:v>2.3E-2</c:v>
                </c:pt>
                <c:pt idx="4">
                  <c:v>8.2000000000000003E-2</c:v>
                </c:pt>
                <c:pt idx="5">
                  <c:v>6.6000000000000003E-2</c:v>
                </c:pt>
                <c:pt idx="6">
                  <c:v>0.22600000000000001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l"/>
      <c:layout>
        <c:manualLayout>
          <c:xMode val="edge"/>
          <c:yMode val="edge"/>
          <c:x val="8.892569359706998E-3"/>
          <c:y val="0.15568085027589526"/>
          <c:w val="0.34233579555586263"/>
          <c:h val="0.84431914972410471"/>
        </c:manualLayout>
      </c:layout>
      <c:overlay val="0"/>
      <c:txPr>
        <a:bodyPr/>
        <a:lstStyle/>
        <a:p>
          <a:pPr>
            <a:defRPr sz="1400" baseline="0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Структура расходов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бюджета Быховского района </a:t>
            </a:r>
          </a:p>
          <a:p>
            <a:pPr>
              <a:defRPr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201</a:t>
            </a:r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9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года 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 </a:t>
            </a:r>
            <a:r>
              <a:rPr lang="ru-RU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экономической классификации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расходов бюджета</a:t>
            </a:r>
          </a:p>
        </c:rich>
      </c:tx>
      <c:layout>
        <c:manualLayout>
          <c:xMode val="edge"/>
          <c:yMode val="edge"/>
          <c:x val="9.3131575483209619E-2"/>
          <c:y val="1.1628744547309151E-2"/>
        </c:manualLayout>
      </c:layout>
      <c:overlay val="0"/>
    </c:title>
    <c:autoTitleDeleted val="0"/>
    <c:view3D>
      <c:rotX val="75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6.8690780389480538E-2"/>
          <c:y val="0.19606475348892857"/>
          <c:w val="0.55224197778211381"/>
          <c:h val="0.75536546386289138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explosion val="25"/>
          <c:dPt>
            <c:idx val="0"/>
            <c:bubble3D val="0"/>
            <c:spPr>
              <a:solidFill>
                <a:srgbClr val="FF7C80"/>
              </a:solidFill>
            </c:spPr>
          </c:dPt>
          <c:dPt>
            <c:idx val="1"/>
            <c:bubble3D val="0"/>
            <c:spPr>
              <a:solidFill>
                <a:srgbClr val="6600FF"/>
              </a:solidFill>
            </c:spPr>
          </c:dPt>
          <c:dPt>
            <c:idx val="2"/>
            <c:bubble3D val="0"/>
            <c:spPr>
              <a:solidFill>
                <a:srgbClr val="FF9933"/>
              </a:solidFill>
            </c:spPr>
          </c:dPt>
          <c:dPt>
            <c:idx val="3"/>
            <c:bubble3D val="0"/>
            <c:spPr>
              <a:solidFill>
                <a:srgbClr val="00B050"/>
              </a:solidFill>
              <a:ln>
                <a:solidFill>
                  <a:srgbClr val="00B050"/>
                </a:solidFill>
              </a:ln>
            </c:spPr>
          </c:dPt>
          <c:dPt>
            <c:idx val="4"/>
            <c:bubble3D val="0"/>
            <c:spPr>
              <a:solidFill>
                <a:schemeClr val="bg1">
                  <a:lumMod val="85000"/>
                </a:schemeClr>
              </a:solidFill>
            </c:spPr>
          </c:dPt>
          <c:dPt>
            <c:idx val="5"/>
            <c:bubble3D val="0"/>
            <c:spPr>
              <a:solidFill>
                <a:srgbClr val="00B0F0"/>
              </a:solidFill>
            </c:spPr>
          </c:dPt>
          <c:dPt>
            <c:idx val="6"/>
            <c:bubble3D val="0"/>
            <c:spPr>
              <a:solidFill>
                <a:srgbClr val="FFFF00"/>
              </a:solidFill>
            </c:spPr>
          </c:dPt>
          <c:dPt>
            <c:idx val="7"/>
            <c:bubble3D val="0"/>
            <c:spPr>
              <a:solidFill>
                <a:srgbClr val="FF3300"/>
              </a:solidFill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</c:spPr>
          </c:dPt>
          <c:dPt>
            <c:idx val="9"/>
            <c:bubble3D val="0"/>
            <c:spPr>
              <a:solidFill>
                <a:srgbClr val="F373E4"/>
              </a:solidFill>
            </c:spPr>
          </c:dPt>
          <c:dLbls>
            <c:dLbl>
              <c:idx val="0"/>
              <c:layout>
                <c:manualLayout>
                  <c:x val="-9.5979064884480617E-2"/>
                  <c:y val="1.1058600326459453E-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1"/>
              <c:layout>
                <c:manualLayout>
                  <c:x val="-1.5274913431654186E-3"/>
                  <c:y val="1.6186540933791238E-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2"/>
              <c:layout>
                <c:manualLayout>
                  <c:x val="5.534282371986679E-3"/>
                  <c:y val="-2.3878604452985076E-3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4"/>
              <c:layout>
                <c:manualLayout>
                  <c:x val="8.9539537623737411E-3"/>
                  <c:y val="-1.3434709940653725E-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5"/>
              <c:layout>
                <c:manualLayout>
                  <c:x val="-1.4133583663439823E-3"/>
                  <c:y val="6.69797372941468E-3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6"/>
              <c:layout>
                <c:manualLayout>
                  <c:x val="-3.0269629238207894E-2"/>
                  <c:y val="-1.43871376928815E-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7"/>
              <c:layout>
                <c:manualLayout>
                  <c:x val="-5.5635741686964751E-3"/>
                  <c:y val="-1.2228647366409837E-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8"/>
              <c:layout>
                <c:manualLayout>
                  <c:x val="1.0843799801889426E-2"/>
                  <c:y val="-2.3624053981792011E-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9"/>
              <c:layout>
                <c:manualLayout>
                  <c:x val="3.3125404366835032E-2"/>
                  <c:y val="-1.9841354623601041E-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10"/>
              <c:layout>
                <c:manualLayout>
                  <c:x val="5.1334048784495469E-2"/>
                  <c:y val="5.3193112853150626E-3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txPr>
              <a:bodyPr/>
              <a:lstStyle/>
              <a:p>
                <a:pPr>
                  <a:defRPr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</c:dLbls>
          <c:cat>
            <c:strRef>
              <c:f>Лист1!$A$2:$A$11</c:f>
              <c:strCache>
                <c:ptCount val="10"/>
                <c:pt idx="0">
                  <c:v>Заработная плата и взносы (отчисления) на соц.страхование            ( 27 775,0 тыс.руб.)</c:v>
                </c:pt>
                <c:pt idx="1">
                  <c:v>Субсидии (5 059,0 тыс.руб.)</c:v>
                </c:pt>
                <c:pt idx="2">
                  <c:v>Оплата коммунальных услуг                  (4 321,4 тыс.руб.)</c:v>
                </c:pt>
                <c:pt idx="3">
                  <c:v>Лекарственные средства и изделия медицинского назначения (711,1 тыс. рублей)</c:v>
                </c:pt>
                <c:pt idx="4">
                  <c:v>Текущие  и капитальные бюджетные трансферты населению (3477,1тыс.руб.)</c:v>
                </c:pt>
                <c:pt idx="5">
                  <c:v>Текущее содержание сооружений благоустройства 1 036,5 тыс.руб.)</c:v>
                </c:pt>
                <c:pt idx="6">
                  <c:v>Обслуживание ценных бумаг                 (32,6ыс.руб.)</c:v>
                </c:pt>
                <c:pt idx="7">
                  <c:v>Продукты питания (757,3 тыс.руб.)</c:v>
                </c:pt>
                <c:pt idx="8">
                  <c:v>Транспортные услуги (471,2 тыс.руб.)</c:v>
                </c:pt>
                <c:pt idx="9">
                  <c:v>Иные расходы (4706,0 тыс. руб.)</c:v>
                </c:pt>
              </c:strCache>
            </c:strRef>
          </c:cat>
          <c:val>
            <c:numRef>
              <c:f>Лист1!$B$2:$B$11</c:f>
              <c:numCache>
                <c:formatCode>#,##0.0</c:formatCode>
                <c:ptCount val="10"/>
                <c:pt idx="0">
                  <c:v>27775</c:v>
                </c:pt>
                <c:pt idx="1">
                  <c:v>5059</c:v>
                </c:pt>
                <c:pt idx="2">
                  <c:v>4322.3999999999996</c:v>
                </c:pt>
                <c:pt idx="3">
                  <c:v>711.1</c:v>
                </c:pt>
                <c:pt idx="4">
                  <c:v>3477.1</c:v>
                </c:pt>
                <c:pt idx="5">
                  <c:v>1036.5</c:v>
                </c:pt>
                <c:pt idx="6">
                  <c:v>32.6</c:v>
                </c:pt>
                <c:pt idx="7">
                  <c:v>757.3</c:v>
                </c:pt>
                <c:pt idx="8">
                  <c:v>471.2</c:v>
                </c:pt>
                <c:pt idx="9">
                  <c:v>4706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</c:plotArea>
    <c:legend>
      <c:legendPos val="r"/>
      <c:layout>
        <c:manualLayout>
          <c:xMode val="edge"/>
          <c:yMode val="edge"/>
          <c:x val="0.62885753123602517"/>
          <c:y val="0.12092810811008788"/>
          <c:w val="0.33447252359448387"/>
          <c:h val="0.82375035252493312"/>
        </c:manualLayout>
      </c:layout>
      <c:overlay val="0"/>
      <c:txPr>
        <a:bodyPr/>
        <a:lstStyle/>
        <a:p>
          <a:pPr>
            <a:defRPr sz="1300" kern="800" cap="none" spc="0" normalizeH="0" baseline="0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0"/>
      <c:rotY val="10"/>
      <c:depthPercent val="460"/>
      <c:rAngAx val="0"/>
      <c:perspective val="1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3651688459736358"/>
          <c:y val="0.17484600291244212"/>
          <c:w val="0.5938061229911652"/>
          <c:h val="0.76150653932138734"/>
        </c:manualLayout>
      </c:layout>
      <c:bar3DChart>
        <c:barDir val="bar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исполнено  за 2018 г (тыс. руб.)</c:v>
                </c:pt>
              </c:strCache>
            </c:strRef>
          </c:tx>
          <c:spPr>
            <a:solidFill>
              <a:srgbClr val="3366FF"/>
            </a:solidFill>
          </c:spPr>
          <c:invertIfNegative val="0"/>
          <c:dLbls>
            <c:txPr>
              <a:bodyPr/>
              <a:lstStyle/>
              <a:p>
                <a:pPr>
                  <a:defRPr sz="1400" b="1" baseline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1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Лист1!$A$2:$A$7</c:f>
              <c:strCache>
                <c:ptCount val="6"/>
                <c:pt idx="0">
                  <c:v>Образование</c:v>
                </c:pt>
                <c:pt idx="1">
                  <c:v>Здравоохранение</c:v>
                </c:pt>
                <c:pt idx="2">
                  <c:v>Физическая культура и спорт</c:v>
                </c:pt>
                <c:pt idx="3">
                  <c:v>Центр социального обслуживания</c:v>
                </c:pt>
                <c:pt idx="4">
                  <c:v>Культура</c:v>
                </c:pt>
                <c:pt idx="5">
                  <c:v>Сельское хозяйство</c:v>
                </c:pt>
              </c:strCache>
            </c:strRef>
          </c:cat>
          <c:val>
            <c:numRef>
              <c:f>Лист1!$B$2:$B$7</c:f>
              <c:numCache>
                <c:formatCode>#,##0.0</c:formatCode>
                <c:ptCount val="6"/>
                <c:pt idx="0">
                  <c:v>91.2</c:v>
                </c:pt>
                <c:pt idx="1">
                  <c:v>447.3</c:v>
                </c:pt>
                <c:pt idx="2">
                  <c:v>85.1</c:v>
                </c:pt>
                <c:pt idx="3">
                  <c:v>87.2</c:v>
                </c:pt>
                <c:pt idx="4">
                  <c:v>88.9</c:v>
                </c:pt>
                <c:pt idx="5">
                  <c:v>48.6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исполнено  за   2019 (тыс. руб.)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2.1128165615348318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3.4710557796643664E-2"/>
                  <c:y val="-2.1964824457814738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400" b="1" baseline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Лист1!$A$2:$A$7</c:f>
              <c:strCache>
                <c:ptCount val="6"/>
                <c:pt idx="0">
                  <c:v>Образование</c:v>
                </c:pt>
                <c:pt idx="1">
                  <c:v>Здравоохранение</c:v>
                </c:pt>
                <c:pt idx="2">
                  <c:v>Физическая культура и спорт</c:v>
                </c:pt>
                <c:pt idx="3">
                  <c:v>Центр социального обслуживания</c:v>
                </c:pt>
                <c:pt idx="4">
                  <c:v>Культура</c:v>
                </c:pt>
                <c:pt idx="5">
                  <c:v>Сельское хозяйство</c:v>
                </c:pt>
              </c:strCache>
            </c:strRef>
          </c:cat>
          <c:val>
            <c:numRef>
              <c:f>Лист1!$C$2:$C$7</c:f>
              <c:numCache>
                <c:formatCode>#,##0.0</c:formatCode>
                <c:ptCount val="6"/>
                <c:pt idx="0">
                  <c:v>103.1</c:v>
                </c:pt>
                <c:pt idx="1">
                  <c:v>409.2</c:v>
                </c:pt>
                <c:pt idx="2">
                  <c:v>70.400000000000006</c:v>
                </c:pt>
                <c:pt idx="3">
                  <c:v>92.4</c:v>
                </c:pt>
                <c:pt idx="4">
                  <c:v>113.3</c:v>
                </c:pt>
                <c:pt idx="5">
                  <c:v>64.3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 уточненный план  2019 г. (тыс. руб.)</c:v>
                </c:pt>
              </c:strCache>
            </c:strRef>
          </c:tx>
          <c:spPr>
            <a:solidFill>
              <a:srgbClr val="FF0000"/>
            </a:solidFill>
          </c:spPr>
          <c:invertIfNegative val="0"/>
          <c:dLbls>
            <c:txPr>
              <a:bodyPr/>
              <a:lstStyle/>
              <a:p>
                <a:pPr>
                  <a:defRPr sz="1400" b="1"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Лист1!$A$2:$A$7</c:f>
              <c:strCache>
                <c:ptCount val="6"/>
                <c:pt idx="0">
                  <c:v>Образование</c:v>
                </c:pt>
                <c:pt idx="1">
                  <c:v>Здравоохранение</c:v>
                </c:pt>
                <c:pt idx="2">
                  <c:v>Физическая культура и спорт</c:v>
                </c:pt>
                <c:pt idx="3">
                  <c:v>Центр социального обслуживания</c:v>
                </c:pt>
                <c:pt idx="4">
                  <c:v>Культура</c:v>
                </c:pt>
                <c:pt idx="5">
                  <c:v>Сельское хозяйство</c:v>
                </c:pt>
              </c:strCache>
            </c:strRef>
          </c:cat>
          <c:val>
            <c:numRef>
              <c:f>Лист1!$D$2:$D$7</c:f>
              <c:numCache>
                <c:formatCode>General</c:formatCode>
                <c:ptCount val="6"/>
                <c:pt idx="0">
                  <c:v>103.1</c:v>
                </c:pt>
                <c:pt idx="1">
                  <c:v>470</c:v>
                </c:pt>
                <c:pt idx="2">
                  <c:v>69.099999999999994</c:v>
                </c:pt>
                <c:pt idx="3">
                  <c:v>91.6</c:v>
                </c:pt>
                <c:pt idx="4">
                  <c:v>113.3</c:v>
                </c:pt>
                <c:pt idx="5">
                  <c:v>47.3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75"/>
        <c:shape val="cylinder"/>
        <c:axId val="185218560"/>
        <c:axId val="185220096"/>
        <c:axId val="0"/>
      </c:bar3DChart>
      <c:catAx>
        <c:axId val="185218560"/>
        <c:scaling>
          <c:orientation val="minMax"/>
        </c:scaling>
        <c:delete val="0"/>
        <c:axPos val="l"/>
        <c:majorTickMark val="none"/>
        <c:minorTickMark val="none"/>
        <c:tickLblPos val="nextTo"/>
        <c:txPr>
          <a:bodyPr/>
          <a:lstStyle/>
          <a:p>
            <a:pPr>
              <a:defRPr sz="1500" baseline="0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185220096"/>
        <c:crosses val="autoZero"/>
        <c:auto val="1"/>
        <c:lblAlgn val="ctr"/>
        <c:lblOffset val="100"/>
        <c:noMultiLvlLbl val="0"/>
      </c:catAx>
      <c:valAx>
        <c:axId val="185220096"/>
        <c:scaling>
          <c:orientation val="minMax"/>
        </c:scaling>
        <c:delete val="0"/>
        <c:axPos val="b"/>
        <c:numFmt formatCode="#,##0.0" sourceLinked="1"/>
        <c:majorTickMark val="none"/>
        <c:minorTickMark val="none"/>
        <c:tickLblPos val="nextTo"/>
        <c:txPr>
          <a:bodyPr/>
          <a:lstStyle/>
          <a:p>
            <a:pPr>
              <a:defRPr sz="1400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185218560"/>
        <c:crosses val="autoZero"/>
        <c:crossBetween val="between"/>
      </c:valAx>
    </c:plotArea>
    <c:legend>
      <c:legendPos val="t"/>
      <c:layout>
        <c:manualLayout>
          <c:xMode val="edge"/>
          <c:yMode val="edge"/>
          <c:x val="0.40164652757880703"/>
          <c:y val="4.5768311945072221E-2"/>
          <c:w val="0.57050106031103753"/>
          <c:h val="0.14095120754433155"/>
        </c:manualLayout>
      </c:layout>
      <c:overlay val="0"/>
      <c:txPr>
        <a:bodyPr/>
        <a:lstStyle/>
        <a:p>
          <a:pPr>
            <a:defRPr sz="1400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0050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3338" y="0"/>
            <a:ext cx="2940050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CE8241A-818A-4974-AB84-B228D34A1BA6}" type="datetimeFigureOut">
              <a:rPr lang="ru-RU" smtClean="0"/>
              <a:t>19.02.2020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5988" y="742950"/>
            <a:ext cx="4953000" cy="3714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7863" y="4705350"/>
            <a:ext cx="5429250" cy="44577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09113"/>
            <a:ext cx="2940050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3338" y="9409113"/>
            <a:ext cx="2940050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266B085-CC68-45A3-B689-A7BB001298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54782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66B085-CC68-45A3-B689-A7BB00129836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08507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165B43-B05C-4F8C-9A7D-C13B1E056194}" type="datetimeFigureOut">
              <a:rPr lang="ru-RU" smtClean="0"/>
              <a:t>19.02.2020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C42AA13D-3467-47E9-BC08-6C55CFC4755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165B43-B05C-4F8C-9A7D-C13B1E056194}" type="datetimeFigureOut">
              <a:rPr lang="ru-RU" smtClean="0"/>
              <a:t>19.02.2020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AA13D-3467-47E9-BC08-6C55CFC4755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165B43-B05C-4F8C-9A7D-C13B1E056194}" type="datetimeFigureOut">
              <a:rPr lang="ru-RU" smtClean="0"/>
              <a:t>19.02.2020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AA13D-3467-47E9-BC08-6C55CFC4755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Объект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165B43-B05C-4F8C-9A7D-C13B1E056194}" type="datetimeFigureOut">
              <a:rPr lang="ru-RU" smtClean="0"/>
              <a:t>19.02.2020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C42AA13D-3467-47E9-BC08-6C55CFC4755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165B43-B05C-4F8C-9A7D-C13B1E056194}" type="datetimeFigureOut">
              <a:rPr lang="ru-RU" smtClean="0"/>
              <a:t>19.02.2020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AA13D-3467-47E9-BC08-6C55CFC4755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165B43-B05C-4F8C-9A7D-C13B1E056194}" type="datetimeFigureOut">
              <a:rPr lang="ru-RU" smtClean="0"/>
              <a:t>19.02.2020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AA13D-3467-47E9-BC08-6C55CFC4755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Объект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165B43-B05C-4F8C-9A7D-C13B1E056194}" type="datetimeFigureOut">
              <a:rPr lang="ru-RU" smtClean="0"/>
              <a:t>19.02.2020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C42AA13D-3467-47E9-BC08-6C55CFC4755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165B43-B05C-4F8C-9A7D-C13B1E056194}" type="datetimeFigureOut">
              <a:rPr lang="ru-RU" smtClean="0"/>
              <a:t>19.02.2020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AA13D-3467-47E9-BC08-6C55CFC4755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165B43-B05C-4F8C-9A7D-C13B1E056194}" type="datetimeFigureOut">
              <a:rPr lang="ru-RU" smtClean="0"/>
              <a:t>19.02.2020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AA13D-3467-47E9-BC08-6C55CFC4755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165B43-B05C-4F8C-9A7D-C13B1E056194}" type="datetimeFigureOut">
              <a:rPr lang="ru-RU" smtClean="0"/>
              <a:t>19.02.2020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AA13D-3467-47E9-BC08-6C55CFC4755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165B43-B05C-4F8C-9A7D-C13B1E056194}" type="datetimeFigureOut">
              <a:rPr lang="ru-RU" smtClean="0"/>
              <a:t>19.02.2020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AA13D-3467-47E9-BC08-6C55CFC47550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D165B43-B05C-4F8C-9A7D-C13B1E056194}" type="datetimeFigureOut">
              <a:rPr lang="ru-RU" smtClean="0"/>
              <a:t>19.02.2020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C42AA13D-3467-47E9-BC08-6C55CFC4755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25" r:id="rId1"/>
    <p:sldLayoutId id="2147483926" r:id="rId2"/>
    <p:sldLayoutId id="2147483927" r:id="rId3"/>
    <p:sldLayoutId id="2147483928" r:id="rId4"/>
    <p:sldLayoutId id="2147483929" r:id="rId5"/>
    <p:sldLayoutId id="2147483930" r:id="rId6"/>
    <p:sldLayoutId id="2147483931" r:id="rId7"/>
    <p:sldLayoutId id="2147483932" r:id="rId8"/>
    <p:sldLayoutId id="2147483933" r:id="rId9"/>
    <p:sldLayoutId id="2147483934" r:id="rId10"/>
    <p:sldLayoutId id="2147483935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http://oblast45.ru/uploads/publications/1545/fed7c7418dd0f5b0d055843e437c01ec4c2b23a8.pn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47664" y="2636912"/>
            <a:ext cx="6768752" cy="3251469"/>
          </a:xfrm>
          <a:prstGeom prst="rect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</p:pic>
      <p:sp>
        <p:nvSpPr>
          <p:cNvPr id="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3568" y="188640"/>
            <a:ext cx="7488832" cy="1938992"/>
          </a:xfrm>
          <a:ln>
            <a:solidFill>
              <a:srgbClr val="000000">
                <a:alpha val="38039"/>
              </a:srgbClr>
            </a:solidFill>
          </a:ln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ru-RU" sz="4000" b="1" i="1" dirty="0" smtClean="0">
                <a:solidFill>
                  <a:schemeClr val="tx1"/>
                </a:solidFill>
                <a:latin typeface="Times New Roman" pitchFamily="18" charset="0"/>
              </a:rPr>
              <a:t>ОТЧЕТ ОБ ИСПОЛНЕНИИ БЮДЖЕТА</a:t>
            </a:r>
            <a:r>
              <a:rPr lang="en-US" sz="4000" b="1" i="1" dirty="0" smtClean="0">
                <a:solidFill>
                  <a:schemeClr val="tx1"/>
                </a:solidFill>
                <a:latin typeface="Times New Roman" pitchFamily="18" charset="0"/>
              </a:rPr>
              <a:t> </a:t>
            </a:r>
            <a:r>
              <a:rPr lang="ru-RU" sz="4000" b="1" i="1" dirty="0" smtClean="0">
                <a:solidFill>
                  <a:schemeClr val="tx1"/>
                </a:solidFill>
                <a:latin typeface="Times New Roman" pitchFamily="18" charset="0"/>
              </a:rPr>
              <a:t>БЫХОВСКОГО РАЙОНА ЗА</a:t>
            </a:r>
            <a:r>
              <a:rPr lang="en-US" sz="4000" b="1" i="1" dirty="0" smtClean="0">
                <a:solidFill>
                  <a:schemeClr val="tx1"/>
                </a:solidFill>
                <a:latin typeface="Times New Roman" pitchFamily="18" charset="0"/>
              </a:rPr>
              <a:t> </a:t>
            </a:r>
            <a:r>
              <a:rPr lang="ru-RU" sz="4000" b="1" i="1" dirty="0" smtClean="0">
                <a:solidFill>
                  <a:schemeClr val="tx1"/>
                </a:solidFill>
                <a:latin typeface="Times New Roman" pitchFamily="18" charset="0"/>
              </a:rPr>
              <a:t>2019 ГОД</a:t>
            </a:r>
          </a:p>
        </p:txBody>
      </p:sp>
    </p:spTree>
    <p:extLst>
      <p:ext uri="{BB962C8B-B14F-4D97-AF65-F5344CB8AC3E}">
        <p14:creationId xmlns:p14="http://schemas.microsoft.com/office/powerpoint/2010/main" val="362737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Диаграмма 5"/>
          <p:cNvGraphicFramePr/>
          <p:nvPr>
            <p:extLst>
              <p:ext uri="{D42A27DB-BD31-4B8C-83A1-F6EECF244321}">
                <p14:modId xmlns:p14="http://schemas.microsoft.com/office/powerpoint/2010/main" val="3690311701"/>
              </p:ext>
            </p:extLst>
          </p:nvPr>
        </p:nvGraphicFramePr>
        <p:xfrm>
          <a:off x="323528" y="188640"/>
          <a:ext cx="8568952" cy="64807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049084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:p14="http://schemas.microsoft.com/office/powerpoint/2010/main" val="1513591515"/>
              </p:ext>
            </p:extLst>
          </p:nvPr>
        </p:nvGraphicFramePr>
        <p:xfrm>
          <a:off x="395536" y="116632"/>
          <a:ext cx="8568952" cy="65527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713734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827584" y="407884"/>
            <a:ext cx="8640960" cy="5334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>
              <a:defRPr/>
            </a:pPr>
            <a:r>
              <a:rPr lang="ru-RU" sz="2400" b="1" i="1" dirty="0" smtClean="0">
                <a:solidFill>
                  <a:schemeClr val="tx1"/>
                </a:solidFill>
                <a:latin typeface="Times New Roman" pitchFamily="18" charset="0"/>
              </a:rPr>
              <a:t>Динамика поступления доходов от</a:t>
            </a:r>
          </a:p>
          <a:p>
            <a:pPr>
              <a:defRPr/>
            </a:pPr>
            <a:r>
              <a:rPr lang="ru-RU" sz="2400" b="1" i="1" dirty="0" smtClean="0">
                <a:solidFill>
                  <a:schemeClr val="tx1"/>
                </a:solidFill>
                <a:latin typeface="Times New Roman" pitchFamily="18" charset="0"/>
              </a:rPr>
              <a:t> внебюджетной деятельности</a:t>
            </a:r>
          </a:p>
        </p:txBody>
      </p:sp>
      <p:graphicFrame>
        <p:nvGraphicFramePr>
          <p:cNvPr id="6" name="Диаграмма 5"/>
          <p:cNvGraphicFramePr/>
          <p:nvPr>
            <p:extLst>
              <p:ext uri="{D42A27DB-BD31-4B8C-83A1-F6EECF244321}">
                <p14:modId xmlns:p14="http://schemas.microsoft.com/office/powerpoint/2010/main" val="808124980"/>
              </p:ext>
            </p:extLst>
          </p:nvPr>
        </p:nvGraphicFramePr>
        <p:xfrm>
          <a:off x="467544" y="941284"/>
          <a:ext cx="8208912" cy="55840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328689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333157" y="404664"/>
            <a:ext cx="8640960" cy="1152128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>
              <a:defRPr/>
            </a:pPr>
            <a:r>
              <a:rPr lang="ru-RU" sz="2000" b="1" i="1" dirty="0" smtClean="0">
                <a:solidFill>
                  <a:schemeClr val="tx1"/>
                </a:solidFill>
                <a:latin typeface="Times New Roman" pitchFamily="18" charset="0"/>
              </a:rPr>
              <a:t>Просроченная задолженность по бюджетным ссудам                                       на 01.01.20</a:t>
            </a:r>
            <a:r>
              <a:rPr lang="en-US" sz="2000" b="1" i="1" dirty="0" smtClean="0">
                <a:solidFill>
                  <a:schemeClr val="tx1"/>
                </a:solidFill>
                <a:latin typeface="Times New Roman" pitchFamily="18" charset="0"/>
              </a:rPr>
              <a:t>20</a:t>
            </a:r>
            <a:r>
              <a:rPr lang="ru-RU" sz="2000" b="1" i="1" dirty="0" smtClean="0">
                <a:solidFill>
                  <a:schemeClr val="tx1"/>
                </a:solidFill>
                <a:latin typeface="Times New Roman" pitchFamily="18" charset="0"/>
              </a:rPr>
              <a:t> г.  – 3 </a:t>
            </a:r>
            <a:r>
              <a:rPr lang="en-US" sz="2000" b="1" i="1" dirty="0" smtClean="0">
                <a:solidFill>
                  <a:schemeClr val="tx1"/>
                </a:solidFill>
                <a:latin typeface="Times New Roman" pitchFamily="18" charset="0"/>
              </a:rPr>
              <a:t>302,0 </a:t>
            </a:r>
            <a:r>
              <a:rPr lang="ru-RU" sz="2000" b="1" i="1" dirty="0" smtClean="0">
                <a:solidFill>
                  <a:schemeClr val="tx1"/>
                </a:solidFill>
                <a:latin typeface="Times New Roman" pitchFamily="18" charset="0"/>
              </a:rPr>
              <a:t>тыс. рублей</a:t>
            </a:r>
          </a:p>
          <a:p>
            <a:pPr>
              <a:defRPr/>
            </a:pPr>
            <a:r>
              <a:rPr lang="ru-RU" sz="2000" b="1" i="1" dirty="0">
                <a:solidFill>
                  <a:schemeClr val="tx1"/>
                </a:solidFill>
                <a:latin typeface="Times New Roman" pitchFamily="18" charset="0"/>
              </a:rPr>
              <a:t>з</a:t>
            </a:r>
            <a:r>
              <a:rPr lang="ru-RU" sz="2000" b="1" i="1" dirty="0" smtClean="0">
                <a:solidFill>
                  <a:schemeClr val="tx1"/>
                </a:solidFill>
                <a:latin typeface="Times New Roman" pitchFamily="18" charset="0"/>
              </a:rPr>
              <a:t>а 201</a:t>
            </a:r>
            <a:r>
              <a:rPr lang="en-US" sz="2000" b="1" i="1" dirty="0" smtClean="0">
                <a:solidFill>
                  <a:schemeClr val="tx1"/>
                </a:solidFill>
                <a:latin typeface="Times New Roman" pitchFamily="18" charset="0"/>
              </a:rPr>
              <a:t>9</a:t>
            </a:r>
            <a:r>
              <a:rPr lang="ru-RU" sz="2000" b="1" i="1" dirty="0" smtClean="0">
                <a:solidFill>
                  <a:schemeClr val="tx1"/>
                </a:solidFill>
                <a:latin typeface="Times New Roman" pitchFamily="18" charset="0"/>
              </a:rPr>
              <a:t>г. взыскано бюджетных ссуд </a:t>
            </a:r>
            <a:r>
              <a:rPr lang="en-US" sz="2000" b="1" i="1" dirty="0" smtClean="0">
                <a:solidFill>
                  <a:schemeClr val="tx1"/>
                </a:solidFill>
                <a:latin typeface="Times New Roman" pitchFamily="18" charset="0"/>
              </a:rPr>
              <a:t>192,6</a:t>
            </a:r>
            <a:r>
              <a:rPr lang="ru-RU" sz="2000" b="1" i="1" dirty="0" smtClean="0">
                <a:solidFill>
                  <a:schemeClr val="tx1"/>
                </a:solidFill>
                <a:latin typeface="Times New Roman" pitchFamily="18" charset="0"/>
              </a:rPr>
              <a:t> тыс. рублей, просроченная задолженность возросла на </a:t>
            </a:r>
            <a:r>
              <a:rPr lang="en-US" sz="2000" b="1" i="1" dirty="0" smtClean="0">
                <a:solidFill>
                  <a:schemeClr val="tx1"/>
                </a:solidFill>
                <a:latin typeface="Times New Roman" pitchFamily="18" charset="0"/>
              </a:rPr>
              <a:t>712,5 </a:t>
            </a:r>
            <a:r>
              <a:rPr lang="ru-RU" sz="2000" b="1" i="1" dirty="0" smtClean="0">
                <a:solidFill>
                  <a:schemeClr val="tx1"/>
                </a:solidFill>
                <a:latin typeface="Times New Roman" pitchFamily="18" charset="0"/>
              </a:rPr>
              <a:t>тыс. рублей</a:t>
            </a: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3737016"/>
              </p:ext>
            </p:extLst>
          </p:nvPr>
        </p:nvGraphicFramePr>
        <p:xfrm>
          <a:off x="539551" y="1700808"/>
          <a:ext cx="8136904" cy="5077845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2160241"/>
                <a:gridCol w="1368152"/>
                <a:gridCol w="1071703"/>
                <a:gridCol w="1060793"/>
                <a:gridCol w="1395896"/>
                <a:gridCol w="1080119"/>
              </a:tblGrid>
              <a:tr h="113551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500" dirty="0">
                          <a:effectLst/>
                          <a:latin typeface="Times New Roman"/>
                          <a:ea typeface="Times New Roman"/>
                        </a:rPr>
                        <a:t>Наименование организации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 dirty="0">
                          <a:effectLst/>
                          <a:latin typeface="Times New Roman"/>
                          <a:ea typeface="Times New Roman"/>
                        </a:rPr>
                        <a:t>Просроченная задолженность 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 dirty="0">
                          <a:effectLst/>
                          <a:latin typeface="Times New Roman"/>
                          <a:ea typeface="Times New Roman"/>
                        </a:rPr>
                        <a:t>на 01.01.2019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 dirty="0">
                          <a:effectLst/>
                          <a:latin typeface="Times New Roman"/>
                          <a:ea typeface="Times New Roman"/>
                        </a:rPr>
                        <a:t>Начислено по 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 dirty="0">
                          <a:effectLst/>
                          <a:latin typeface="Times New Roman"/>
                          <a:ea typeface="Times New Roman"/>
                        </a:rPr>
                        <a:t>графику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 dirty="0">
                          <a:effectLst/>
                          <a:latin typeface="Times New Roman"/>
                          <a:ea typeface="Times New Roman"/>
                        </a:rPr>
                        <a:t>Погашено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 dirty="0">
                          <a:effectLst/>
                          <a:latin typeface="Times New Roman"/>
                          <a:ea typeface="Times New Roman"/>
                        </a:rPr>
                        <a:t>за 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 dirty="0">
                          <a:effectLst/>
                          <a:latin typeface="Times New Roman"/>
                          <a:ea typeface="Times New Roman"/>
                        </a:rPr>
                        <a:t> 2019 г.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 dirty="0">
                          <a:effectLst/>
                          <a:latin typeface="Times New Roman"/>
                          <a:ea typeface="Times New Roman"/>
                        </a:rPr>
                        <a:t>Просроченная задолженность 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 dirty="0">
                          <a:effectLst/>
                          <a:latin typeface="Times New Roman"/>
                          <a:ea typeface="Times New Roman"/>
                        </a:rPr>
                        <a:t>на 01.01.2020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 dirty="0">
                          <a:effectLst/>
                          <a:latin typeface="Times New Roman"/>
                          <a:ea typeface="Times New Roman"/>
                        </a:rPr>
                        <a:t>Рост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 dirty="0">
                          <a:effectLst/>
                          <a:latin typeface="Times New Roman"/>
                          <a:ea typeface="Times New Roman"/>
                        </a:rPr>
                        <a:t>задолжен-</a:t>
                      </a:r>
                      <a:r>
                        <a:rPr lang="ru-RU" sz="1500" dirty="0" err="1">
                          <a:effectLst/>
                          <a:latin typeface="Times New Roman"/>
                          <a:ea typeface="Times New Roman"/>
                        </a:rPr>
                        <a:t>ности</a:t>
                      </a:r>
                      <a:endParaRPr lang="ru-RU" sz="15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788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700" dirty="0">
                          <a:effectLst/>
                          <a:latin typeface="Times New Roman"/>
                          <a:ea typeface="Times New Roman"/>
                        </a:rPr>
                        <a:t>ОАО «Быховский КОСЗ»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700" dirty="0" smtClean="0">
                          <a:effectLst/>
                          <a:latin typeface="Times New Roman"/>
                          <a:ea typeface="Times New Roman"/>
                        </a:rPr>
                        <a:t>370</a:t>
                      </a:r>
                      <a:r>
                        <a:rPr lang="en-US" sz="1700" dirty="0" smtClean="0">
                          <a:effectLst/>
                          <a:latin typeface="Times New Roman"/>
                          <a:ea typeface="Times New Roman"/>
                        </a:rPr>
                        <a:t>,1</a:t>
                      </a:r>
                      <a:endParaRPr lang="ru-RU" sz="17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700">
                          <a:effectLst/>
                          <a:latin typeface="Times New Roman"/>
                          <a:ea typeface="Times New Roman"/>
                        </a:rPr>
                        <a:t>-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700" dirty="0" smtClean="0">
                          <a:effectLst/>
                          <a:latin typeface="Times New Roman"/>
                          <a:ea typeface="Times New Roman"/>
                        </a:rPr>
                        <a:t>20</a:t>
                      </a:r>
                      <a:r>
                        <a:rPr lang="en-US" sz="1700" dirty="0" smtClean="0">
                          <a:effectLst/>
                          <a:latin typeface="Times New Roman"/>
                          <a:ea typeface="Times New Roman"/>
                        </a:rPr>
                        <a:t>,8</a:t>
                      </a:r>
                      <a:endParaRPr lang="ru-RU" sz="17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700" dirty="0" smtClean="0">
                          <a:effectLst/>
                          <a:latin typeface="Times New Roman"/>
                          <a:ea typeface="Times New Roman"/>
                        </a:rPr>
                        <a:t>349</a:t>
                      </a:r>
                      <a:r>
                        <a:rPr lang="en-US" sz="1700" dirty="0" smtClean="0">
                          <a:effectLst/>
                          <a:latin typeface="Times New Roman"/>
                          <a:ea typeface="Times New Roman"/>
                        </a:rPr>
                        <a:t>,3</a:t>
                      </a:r>
                      <a:endParaRPr lang="ru-RU" sz="17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700" dirty="0">
                          <a:effectLst/>
                          <a:latin typeface="Times New Roman"/>
                          <a:ea typeface="Times New Roman"/>
                        </a:rPr>
                        <a:t>-</a:t>
                      </a:r>
                      <a:r>
                        <a:rPr lang="ru-RU" sz="1700" dirty="0" smtClean="0">
                          <a:effectLst/>
                          <a:latin typeface="Times New Roman"/>
                          <a:ea typeface="Times New Roman"/>
                        </a:rPr>
                        <a:t>20</a:t>
                      </a:r>
                      <a:r>
                        <a:rPr lang="en-US" sz="1700" dirty="0" smtClean="0">
                          <a:effectLst/>
                          <a:latin typeface="Times New Roman"/>
                          <a:ea typeface="Times New Roman"/>
                        </a:rPr>
                        <a:t>,8</a:t>
                      </a:r>
                      <a:endParaRPr lang="ru-RU" sz="17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7576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700" dirty="0">
                          <a:effectLst/>
                          <a:latin typeface="Times New Roman"/>
                          <a:ea typeface="Times New Roman"/>
                        </a:rPr>
                        <a:t>Филиал «</a:t>
                      </a:r>
                      <a:r>
                        <a:rPr lang="ru-RU" sz="1700" dirty="0" err="1">
                          <a:effectLst/>
                          <a:latin typeface="Times New Roman"/>
                          <a:ea typeface="Times New Roman"/>
                        </a:rPr>
                        <a:t>Мокрянский</a:t>
                      </a:r>
                      <a:r>
                        <a:rPr lang="ru-RU" sz="1700" dirty="0">
                          <a:effectLst/>
                          <a:latin typeface="Times New Roman"/>
                          <a:ea typeface="Times New Roman"/>
                        </a:rPr>
                        <a:t>» 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700" dirty="0">
                          <a:effectLst/>
                          <a:latin typeface="Times New Roman"/>
                          <a:ea typeface="Times New Roman"/>
                        </a:rPr>
                        <a:t>ОАО «Быховский КОСЗ»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700" dirty="0" smtClean="0">
                          <a:effectLst/>
                          <a:latin typeface="Times New Roman"/>
                          <a:ea typeface="Times New Roman"/>
                        </a:rPr>
                        <a:t>777</a:t>
                      </a:r>
                      <a:r>
                        <a:rPr lang="en-US" sz="1700" dirty="0" smtClean="0">
                          <a:effectLst/>
                          <a:latin typeface="Times New Roman"/>
                          <a:ea typeface="Times New Roman"/>
                        </a:rPr>
                        <a:t>,4</a:t>
                      </a:r>
                      <a:endParaRPr lang="ru-RU" sz="17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700" dirty="0" smtClean="0">
                          <a:effectLst/>
                          <a:latin typeface="Times New Roman"/>
                          <a:ea typeface="Times New Roman"/>
                        </a:rPr>
                        <a:t>198</a:t>
                      </a:r>
                      <a:r>
                        <a:rPr lang="en-US" sz="1700" dirty="0" smtClean="0">
                          <a:effectLst/>
                          <a:latin typeface="Times New Roman"/>
                          <a:ea typeface="Times New Roman"/>
                        </a:rPr>
                        <a:t>,4</a:t>
                      </a:r>
                      <a:endParaRPr lang="ru-RU" sz="17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700" dirty="0">
                          <a:effectLst/>
                          <a:latin typeface="Times New Roman"/>
                          <a:ea typeface="Times New Roman"/>
                        </a:rPr>
                        <a:t>-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700" dirty="0" smtClean="0">
                          <a:effectLst/>
                          <a:latin typeface="Times New Roman"/>
                          <a:ea typeface="Times New Roman"/>
                        </a:rPr>
                        <a:t>975</a:t>
                      </a:r>
                      <a:r>
                        <a:rPr lang="en-US" sz="1700" dirty="0" smtClean="0">
                          <a:effectLst/>
                          <a:latin typeface="Times New Roman"/>
                          <a:ea typeface="Times New Roman"/>
                        </a:rPr>
                        <a:t>,8</a:t>
                      </a:r>
                      <a:endParaRPr lang="ru-RU" sz="17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700" dirty="0" smtClean="0">
                          <a:effectLst/>
                          <a:latin typeface="Times New Roman"/>
                          <a:ea typeface="Times New Roman"/>
                        </a:rPr>
                        <a:t>198</a:t>
                      </a:r>
                      <a:r>
                        <a:rPr lang="en-US" sz="1700" dirty="0" smtClean="0">
                          <a:effectLst/>
                          <a:latin typeface="Times New Roman"/>
                          <a:ea typeface="Times New Roman"/>
                        </a:rPr>
                        <a:t>,4</a:t>
                      </a:r>
                      <a:endParaRPr lang="ru-RU" sz="17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788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700" dirty="0">
                          <a:effectLst/>
                          <a:latin typeface="Times New Roman"/>
                          <a:ea typeface="Times New Roman"/>
                        </a:rPr>
                        <a:t>СПК «Быховский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700" dirty="0">
                          <a:effectLst/>
                          <a:latin typeface="Times New Roman"/>
                          <a:ea typeface="Times New Roman"/>
                        </a:rPr>
                        <a:t>1 </a:t>
                      </a:r>
                      <a:r>
                        <a:rPr lang="ru-RU" sz="1700" dirty="0" smtClean="0">
                          <a:effectLst/>
                          <a:latin typeface="Times New Roman"/>
                          <a:ea typeface="Times New Roman"/>
                        </a:rPr>
                        <a:t>171</a:t>
                      </a:r>
                      <a:r>
                        <a:rPr lang="en-US" sz="1700" dirty="0" smtClean="0">
                          <a:effectLst/>
                          <a:latin typeface="Times New Roman"/>
                          <a:ea typeface="Times New Roman"/>
                        </a:rPr>
                        <a:t>,3</a:t>
                      </a:r>
                      <a:endParaRPr lang="ru-RU" sz="17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700" dirty="0" smtClean="0">
                          <a:effectLst/>
                          <a:latin typeface="Times New Roman"/>
                          <a:ea typeface="Times New Roman"/>
                        </a:rPr>
                        <a:t>474</a:t>
                      </a:r>
                      <a:r>
                        <a:rPr lang="en-US" sz="1700" dirty="0" smtClean="0">
                          <a:effectLst/>
                          <a:latin typeface="Times New Roman"/>
                          <a:ea typeface="Times New Roman"/>
                        </a:rPr>
                        <a:t>,0</a:t>
                      </a:r>
                      <a:endParaRPr lang="ru-RU" sz="17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700" dirty="0" smtClean="0">
                          <a:effectLst/>
                          <a:latin typeface="Times New Roman"/>
                          <a:ea typeface="Times New Roman"/>
                        </a:rPr>
                        <a:t>30</a:t>
                      </a:r>
                      <a:r>
                        <a:rPr lang="en-US" sz="1700" dirty="0" smtClean="0">
                          <a:effectLst/>
                          <a:latin typeface="Times New Roman"/>
                          <a:ea typeface="Times New Roman"/>
                        </a:rPr>
                        <a:t>,4</a:t>
                      </a:r>
                      <a:endParaRPr lang="ru-RU" sz="17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700" dirty="0">
                          <a:effectLst/>
                          <a:latin typeface="Times New Roman"/>
                          <a:ea typeface="Times New Roman"/>
                        </a:rPr>
                        <a:t>1 </a:t>
                      </a:r>
                      <a:r>
                        <a:rPr lang="ru-RU" sz="1700" dirty="0" smtClean="0">
                          <a:effectLst/>
                          <a:latin typeface="Times New Roman"/>
                          <a:ea typeface="Times New Roman"/>
                        </a:rPr>
                        <a:t>614</a:t>
                      </a:r>
                      <a:r>
                        <a:rPr lang="en-US" sz="1700" dirty="0" smtClean="0">
                          <a:effectLst/>
                          <a:latin typeface="Times New Roman"/>
                          <a:ea typeface="Times New Roman"/>
                        </a:rPr>
                        <a:t>,</a:t>
                      </a:r>
                      <a:r>
                        <a:rPr lang="ru-RU" sz="1700" dirty="0" smtClean="0">
                          <a:effectLst/>
                          <a:latin typeface="Times New Roman"/>
                          <a:ea typeface="Times New Roman"/>
                        </a:rPr>
                        <a:t>9</a:t>
                      </a:r>
                      <a:endParaRPr lang="ru-RU" sz="17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700" dirty="0" smtClean="0">
                          <a:effectLst/>
                          <a:latin typeface="Times New Roman"/>
                          <a:ea typeface="Times New Roman"/>
                        </a:rPr>
                        <a:t>443</a:t>
                      </a:r>
                      <a:r>
                        <a:rPr lang="en-US" sz="1700" dirty="0" smtClean="0">
                          <a:effectLst/>
                          <a:latin typeface="Times New Roman"/>
                          <a:ea typeface="Times New Roman"/>
                        </a:rPr>
                        <a:t>,6</a:t>
                      </a:r>
                      <a:endParaRPr lang="ru-RU" sz="17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788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700">
                          <a:effectLst/>
                          <a:latin typeface="Times New Roman"/>
                          <a:ea typeface="Times New Roman"/>
                        </a:rPr>
                        <a:t>ОАО «ПМК-85 Водстрой»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700" dirty="0" smtClean="0">
                          <a:effectLst/>
                          <a:latin typeface="Times New Roman"/>
                          <a:ea typeface="Times New Roman"/>
                        </a:rPr>
                        <a:t>11</a:t>
                      </a:r>
                      <a:r>
                        <a:rPr lang="en-US" sz="1700" dirty="0" smtClean="0">
                          <a:effectLst/>
                          <a:latin typeface="Times New Roman"/>
                          <a:ea typeface="Times New Roman"/>
                        </a:rPr>
                        <a:t>,5</a:t>
                      </a:r>
                      <a:endParaRPr lang="ru-RU" sz="17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700" dirty="0">
                          <a:effectLst/>
                          <a:latin typeface="Times New Roman"/>
                          <a:ea typeface="Times New Roman"/>
                        </a:rPr>
                        <a:t>-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700" dirty="0" smtClean="0">
                          <a:effectLst/>
                          <a:latin typeface="Times New Roman"/>
                          <a:ea typeface="Times New Roman"/>
                        </a:rPr>
                        <a:t>12</a:t>
                      </a:r>
                      <a:r>
                        <a:rPr lang="en-US" sz="1700" dirty="0" smtClean="0">
                          <a:effectLst/>
                          <a:latin typeface="Times New Roman"/>
                          <a:ea typeface="Times New Roman"/>
                        </a:rPr>
                        <a:t>,6</a:t>
                      </a:r>
                      <a:endParaRPr lang="ru-RU" sz="17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700" dirty="0">
                          <a:effectLst/>
                          <a:latin typeface="Times New Roman"/>
                          <a:ea typeface="Times New Roman"/>
                        </a:rPr>
                        <a:t>-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700" dirty="0">
                          <a:effectLst/>
                          <a:latin typeface="Times New Roman"/>
                          <a:ea typeface="Times New Roman"/>
                        </a:rPr>
                        <a:t>- </a:t>
                      </a:r>
                      <a:r>
                        <a:rPr lang="ru-RU" sz="1700" dirty="0" smtClean="0">
                          <a:effectLst/>
                          <a:latin typeface="Times New Roman"/>
                          <a:ea typeface="Times New Roman"/>
                        </a:rPr>
                        <a:t>11</a:t>
                      </a:r>
                      <a:r>
                        <a:rPr lang="en-US" sz="1700" dirty="0" smtClean="0">
                          <a:effectLst/>
                          <a:latin typeface="Times New Roman"/>
                          <a:ea typeface="Times New Roman"/>
                        </a:rPr>
                        <a:t>,5</a:t>
                      </a:r>
                      <a:endParaRPr lang="ru-RU" sz="17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788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700">
                          <a:effectLst/>
                          <a:latin typeface="Times New Roman"/>
                          <a:ea typeface="Times New Roman"/>
                        </a:rPr>
                        <a:t>ОАО «Обидовичи»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700" dirty="0" smtClean="0">
                          <a:effectLst/>
                          <a:latin typeface="Times New Roman"/>
                          <a:ea typeface="Times New Roman"/>
                        </a:rPr>
                        <a:t>213</a:t>
                      </a:r>
                      <a:r>
                        <a:rPr lang="en-US" sz="1700" dirty="0" smtClean="0">
                          <a:effectLst/>
                          <a:latin typeface="Times New Roman"/>
                          <a:ea typeface="Times New Roman"/>
                        </a:rPr>
                        <a:t>,8</a:t>
                      </a:r>
                      <a:endParaRPr lang="ru-RU" sz="17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700" dirty="0" smtClean="0">
                          <a:effectLst/>
                          <a:latin typeface="Times New Roman"/>
                          <a:ea typeface="Times New Roman"/>
                        </a:rPr>
                        <a:t>231</a:t>
                      </a:r>
                      <a:r>
                        <a:rPr lang="en-US" sz="1700" dirty="0" smtClean="0">
                          <a:effectLst/>
                          <a:latin typeface="Times New Roman"/>
                          <a:ea typeface="Times New Roman"/>
                        </a:rPr>
                        <a:t>,6</a:t>
                      </a:r>
                      <a:endParaRPr lang="ru-RU" sz="17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700" dirty="0" smtClean="0">
                          <a:effectLst/>
                          <a:latin typeface="Times New Roman"/>
                          <a:ea typeface="Times New Roman"/>
                        </a:rPr>
                        <a:t>128</a:t>
                      </a:r>
                      <a:r>
                        <a:rPr lang="en-US" sz="1700" dirty="0" smtClean="0">
                          <a:effectLst/>
                          <a:latin typeface="Times New Roman"/>
                          <a:ea typeface="Times New Roman"/>
                        </a:rPr>
                        <a:t>,9</a:t>
                      </a:r>
                      <a:endParaRPr lang="ru-RU" sz="17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700" dirty="0" smtClean="0">
                          <a:effectLst/>
                          <a:latin typeface="Times New Roman"/>
                          <a:ea typeface="Times New Roman"/>
                        </a:rPr>
                        <a:t>316</a:t>
                      </a:r>
                      <a:r>
                        <a:rPr lang="en-US" sz="1700" dirty="0" smtClean="0">
                          <a:effectLst/>
                          <a:latin typeface="Times New Roman"/>
                          <a:ea typeface="Times New Roman"/>
                        </a:rPr>
                        <a:t>,5</a:t>
                      </a:r>
                      <a:endParaRPr lang="ru-RU" sz="17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700" dirty="0" smtClean="0">
                          <a:effectLst/>
                          <a:latin typeface="Times New Roman"/>
                          <a:ea typeface="Times New Roman"/>
                        </a:rPr>
                        <a:t>102</a:t>
                      </a:r>
                      <a:r>
                        <a:rPr lang="en-US" sz="1700" dirty="0" smtClean="0">
                          <a:effectLst/>
                          <a:latin typeface="Times New Roman"/>
                          <a:ea typeface="Times New Roman"/>
                        </a:rPr>
                        <a:t>,7</a:t>
                      </a:r>
                      <a:endParaRPr lang="ru-RU" sz="17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788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700">
                          <a:effectLst/>
                          <a:latin typeface="Times New Roman"/>
                          <a:ea typeface="Times New Roman"/>
                        </a:rPr>
                        <a:t>ОАО «Следюки»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700" dirty="0" smtClean="0">
                          <a:effectLst/>
                          <a:latin typeface="Times New Roman"/>
                          <a:ea typeface="Times New Roman"/>
                        </a:rPr>
                        <a:t>43</a:t>
                      </a:r>
                      <a:r>
                        <a:rPr lang="en-US" sz="1700" dirty="0" smtClean="0">
                          <a:effectLst/>
                          <a:latin typeface="Times New Roman"/>
                          <a:ea typeface="Times New Roman"/>
                        </a:rPr>
                        <a:t>,5</a:t>
                      </a:r>
                      <a:endParaRPr lang="ru-RU" sz="17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700">
                          <a:effectLst/>
                          <a:latin typeface="Times New Roman"/>
                          <a:ea typeface="Times New Roman"/>
                        </a:rPr>
                        <a:t>-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700" dirty="0">
                          <a:effectLst/>
                          <a:latin typeface="Times New Roman"/>
                          <a:ea typeface="Times New Roman"/>
                        </a:rPr>
                        <a:t>-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700" dirty="0" smtClean="0">
                          <a:effectLst/>
                          <a:latin typeface="Times New Roman"/>
                          <a:ea typeface="Times New Roman"/>
                        </a:rPr>
                        <a:t>43</a:t>
                      </a:r>
                      <a:r>
                        <a:rPr lang="en-US" sz="1700" dirty="0" smtClean="0">
                          <a:effectLst/>
                          <a:latin typeface="Times New Roman"/>
                          <a:ea typeface="Times New Roman"/>
                        </a:rPr>
                        <a:t>,5</a:t>
                      </a:r>
                      <a:endParaRPr lang="ru-RU" sz="17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700" dirty="0">
                          <a:effectLst/>
                          <a:latin typeface="Times New Roman"/>
                          <a:ea typeface="Times New Roman"/>
                        </a:rPr>
                        <a:t>-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788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700">
                          <a:effectLst/>
                          <a:latin typeface="Times New Roman"/>
                          <a:ea typeface="Times New Roman"/>
                        </a:rPr>
                        <a:t>КФХ «ТиасАгроПром»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700" dirty="0" smtClean="0">
                          <a:effectLst/>
                          <a:latin typeface="Times New Roman"/>
                          <a:ea typeface="Times New Roman"/>
                        </a:rPr>
                        <a:t>2</a:t>
                      </a:r>
                      <a:r>
                        <a:rPr lang="en-US" sz="1700" dirty="0" smtClean="0">
                          <a:effectLst/>
                          <a:latin typeface="Times New Roman"/>
                          <a:ea typeface="Times New Roman"/>
                        </a:rPr>
                        <a:t>,0</a:t>
                      </a:r>
                      <a:endParaRPr lang="ru-RU" sz="17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700">
                          <a:effectLst/>
                          <a:latin typeface="Times New Roman"/>
                          <a:ea typeface="Times New Roman"/>
                        </a:rPr>
                        <a:t>-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700">
                          <a:effectLst/>
                          <a:latin typeface="Times New Roman"/>
                          <a:ea typeface="Times New Roman"/>
                        </a:rPr>
                        <a:t>-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700" dirty="0" smtClean="0">
                          <a:effectLst/>
                          <a:latin typeface="Times New Roman"/>
                          <a:ea typeface="Times New Roman"/>
                        </a:rPr>
                        <a:t>2,0</a:t>
                      </a:r>
                      <a:endParaRPr lang="ru-RU" sz="17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700" dirty="0">
                          <a:effectLst/>
                          <a:latin typeface="Times New Roman"/>
                          <a:ea typeface="Times New Roman"/>
                        </a:rPr>
                        <a:t>-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788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700" b="1">
                          <a:effectLst/>
                          <a:latin typeface="Times New Roman"/>
                          <a:ea typeface="Times New Roman"/>
                        </a:rPr>
                        <a:t>Итого</a:t>
                      </a:r>
                      <a:endParaRPr lang="ru-RU" sz="17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700" b="1" dirty="0">
                          <a:effectLst/>
                          <a:latin typeface="Times New Roman"/>
                          <a:ea typeface="Times New Roman"/>
                        </a:rPr>
                        <a:t>2 </a:t>
                      </a:r>
                      <a:r>
                        <a:rPr lang="ru-RU" sz="1700" b="1" dirty="0" smtClean="0">
                          <a:effectLst/>
                          <a:latin typeface="Times New Roman"/>
                          <a:ea typeface="Times New Roman"/>
                        </a:rPr>
                        <a:t>589</a:t>
                      </a:r>
                      <a:r>
                        <a:rPr lang="en-US" sz="1700" b="1" dirty="0" smtClean="0">
                          <a:effectLst/>
                          <a:latin typeface="Times New Roman"/>
                          <a:ea typeface="Times New Roman"/>
                        </a:rPr>
                        <a:t>,5</a:t>
                      </a:r>
                      <a:endParaRPr lang="ru-RU" sz="17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700" b="1" dirty="0" smtClean="0">
                          <a:effectLst/>
                          <a:latin typeface="Times New Roman"/>
                          <a:ea typeface="Times New Roman"/>
                        </a:rPr>
                        <a:t>904</a:t>
                      </a:r>
                      <a:r>
                        <a:rPr lang="en-US" sz="1700" b="1" dirty="0" smtClean="0">
                          <a:effectLst/>
                          <a:latin typeface="Times New Roman"/>
                          <a:ea typeface="Times New Roman"/>
                        </a:rPr>
                        <a:t>,0</a:t>
                      </a:r>
                      <a:endParaRPr lang="ru-RU" sz="17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700" b="1" dirty="0" smtClean="0">
                          <a:effectLst/>
                          <a:latin typeface="Times New Roman"/>
                          <a:ea typeface="Times New Roman"/>
                        </a:rPr>
                        <a:t>192</a:t>
                      </a:r>
                      <a:r>
                        <a:rPr lang="en-US" sz="1700" b="1" dirty="0" smtClean="0">
                          <a:effectLst/>
                          <a:latin typeface="Times New Roman"/>
                          <a:ea typeface="Times New Roman"/>
                        </a:rPr>
                        <a:t>,6</a:t>
                      </a:r>
                      <a:endParaRPr lang="ru-RU" sz="17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700" b="1" dirty="0">
                          <a:effectLst/>
                          <a:latin typeface="Times New Roman"/>
                          <a:ea typeface="Times New Roman"/>
                        </a:rPr>
                        <a:t>3 </a:t>
                      </a:r>
                      <a:r>
                        <a:rPr lang="ru-RU" sz="1700" b="1" dirty="0" smtClean="0">
                          <a:effectLst/>
                          <a:latin typeface="Times New Roman"/>
                          <a:ea typeface="Times New Roman"/>
                        </a:rPr>
                        <a:t>302</a:t>
                      </a:r>
                      <a:r>
                        <a:rPr lang="en-US" sz="1700" b="1" dirty="0" smtClean="0">
                          <a:effectLst/>
                          <a:latin typeface="Times New Roman"/>
                          <a:ea typeface="Times New Roman"/>
                        </a:rPr>
                        <a:t>,0</a:t>
                      </a:r>
                      <a:endParaRPr lang="ru-RU" sz="17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700" b="1" dirty="0" smtClean="0">
                          <a:effectLst/>
                          <a:latin typeface="Times New Roman"/>
                          <a:ea typeface="Times New Roman"/>
                        </a:rPr>
                        <a:t>712</a:t>
                      </a:r>
                      <a:r>
                        <a:rPr lang="en-US" sz="1700" b="1" dirty="0" smtClean="0">
                          <a:effectLst/>
                          <a:latin typeface="Times New Roman"/>
                          <a:ea typeface="Times New Roman"/>
                        </a:rPr>
                        <a:t>,5</a:t>
                      </a:r>
                      <a:endParaRPr lang="ru-RU" sz="17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95445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14903648"/>
              </p:ext>
            </p:extLst>
          </p:nvPr>
        </p:nvGraphicFramePr>
        <p:xfrm>
          <a:off x="251520" y="1270585"/>
          <a:ext cx="8640959" cy="1222312"/>
        </p:xfrm>
        <a:graphic>
          <a:graphicData uri="http://schemas.openxmlformats.org/drawingml/2006/table">
            <a:tbl>
              <a:tblPr/>
              <a:tblGrid>
                <a:gridCol w="2759994"/>
                <a:gridCol w="1798995"/>
                <a:gridCol w="2040985"/>
                <a:gridCol w="2040985"/>
              </a:tblGrid>
              <a:tr h="504056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 dirty="0">
                          <a:solidFill>
                            <a:schemeClr val="bg1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608" marR="8608" marT="86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на 01.</a:t>
                      </a:r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1.2019, тыс. 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рублей</a:t>
                      </a:r>
                    </a:p>
                  </a:txBody>
                  <a:tcPr marL="8608" marR="8608" marT="86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на 01.</a:t>
                      </a:r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1.20</a:t>
                      </a:r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20</a:t>
                      </a: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, тыс. 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рублей</a:t>
                      </a:r>
                    </a:p>
                  </a:txBody>
                  <a:tcPr marL="8608" marR="8608" marT="86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рост</a:t>
                      </a:r>
                      <a:r>
                        <a:rPr lang="ru-RU" sz="14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(+), снижение (-)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608" marR="8608" marT="86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64468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1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Задолженность населения всего:</a:t>
                      </a:r>
                      <a:endParaRPr lang="ru-RU" sz="1500" b="1" i="1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608" marR="8608" marT="86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1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516,6</a:t>
                      </a:r>
                      <a:endParaRPr lang="ru-RU" sz="1600" b="1" i="1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8608" marR="8608" marT="86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1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589,8</a:t>
                      </a:r>
                      <a:endParaRPr lang="ru-RU" sz="1600" b="1" i="1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8608" marR="8608" marT="86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1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+</a:t>
                      </a:r>
                      <a:r>
                        <a:rPr lang="en-US" sz="1600" b="1" i="1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73,2</a:t>
                      </a:r>
                      <a:endParaRPr lang="ru-RU" sz="1600" b="1" i="1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8608" marR="8608" marT="86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182264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</a:t>
                      </a:r>
                      <a:r>
                        <a:rPr lang="ru-RU" sz="1500" b="0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в том числе</a:t>
                      </a:r>
                      <a:r>
                        <a:rPr lang="ru-RU" sz="1500" b="0" i="1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просроченная    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608" marR="8608" marT="86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234,0</a:t>
                      </a:r>
                      <a:endParaRPr lang="ru-RU" sz="16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8608" marR="8608" marT="86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368,3</a:t>
                      </a:r>
                      <a:endParaRPr lang="ru-RU" sz="16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8608" marR="8608" marT="86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+</a:t>
                      </a:r>
                      <a:r>
                        <a:rPr lang="en-US" sz="16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134,3</a:t>
                      </a:r>
                      <a:endParaRPr lang="ru-RU" sz="16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8608" marR="8608" marT="86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116632"/>
            <a:ext cx="9144000" cy="936104"/>
          </a:xfrm>
        </p:spPr>
        <p:txBody>
          <a:bodyPr>
            <a:noAutofit/>
          </a:bodyPr>
          <a:lstStyle/>
          <a:p>
            <a:pPr algn="ctr">
              <a:defRPr/>
            </a:pPr>
            <a:r>
              <a:rPr lang="ru-RU" sz="2400" b="1" i="1" cap="none" dirty="0" smtClean="0">
                <a:solidFill>
                  <a:prstClr val="black"/>
                </a:solidFill>
                <a:effectLst/>
                <a:latin typeface="Times New Roman" pitchFamily="18" charset="0"/>
                <a:ea typeface="+mn-ea"/>
                <a:cs typeface="+mn-cs"/>
              </a:rPr>
              <a:t>Дебиторская </a:t>
            </a:r>
            <a:r>
              <a:rPr lang="ru-RU" sz="2400" b="1" i="1" cap="none" dirty="0">
                <a:solidFill>
                  <a:prstClr val="black"/>
                </a:solidFill>
                <a:effectLst/>
                <a:latin typeface="Times New Roman" pitchFamily="18" charset="0"/>
                <a:ea typeface="+mn-ea"/>
                <a:cs typeface="+mn-cs"/>
              </a:rPr>
              <a:t>задолженность </a:t>
            </a:r>
            <a:r>
              <a:rPr lang="ru-RU" sz="2400" b="1" i="1" cap="none" dirty="0" smtClean="0">
                <a:solidFill>
                  <a:prstClr val="black"/>
                </a:solidFill>
                <a:effectLst/>
                <a:latin typeface="Times New Roman" pitchFamily="18" charset="0"/>
                <a:ea typeface="+mn-ea"/>
                <a:cs typeface="+mn-cs"/>
              </a:rPr>
              <a:t>УКП «</a:t>
            </a:r>
            <a:r>
              <a:rPr lang="ru-RU" sz="2400" b="1" i="1" cap="none" dirty="0" err="1" smtClean="0">
                <a:solidFill>
                  <a:prstClr val="black"/>
                </a:solidFill>
                <a:effectLst/>
                <a:latin typeface="Times New Roman" pitchFamily="18" charset="0"/>
                <a:ea typeface="+mn-ea"/>
                <a:cs typeface="+mn-cs"/>
              </a:rPr>
              <a:t>Жилкомхоз</a:t>
            </a:r>
            <a:r>
              <a:rPr lang="ru-RU" sz="2400" b="1" i="1" cap="none" dirty="0" smtClean="0">
                <a:solidFill>
                  <a:prstClr val="black"/>
                </a:solidFill>
                <a:effectLst/>
                <a:latin typeface="Times New Roman" pitchFamily="18" charset="0"/>
                <a:ea typeface="+mn-ea"/>
                <a:cs typeface="+mn-cs"/>
              </a:rPr>
              <a:t>» </a:t>
            </a:r>
            <a:br>
              <a:rPr lang="ru-RU" sz="2400" b="1" i="1" cap="none" dirty="0" smtClean="0">
                <a:solidFill>
                  <a:prstClr val="black"/>
                </a:solidFill>
                <a:effectLst/>
                <a:latin typeface="Times New Roman" pitchFamily="18" charset="0"/>
                <a:ea typeface="+mn-ea"/>
                <a:cs typeface="+mn-cs"/>
              </a:rPr>
            </a:br>
            <a:r>
              <a:rPr lang="ru-RU" sz="2400" b="1" i="1" cap="none" dirty="0" smtClean="0">
                <a:solidFill>
                  <a:prstClr val="black"/>
                </a:solidFill>
                <a:effectLst/>
                <a:latin typeface="Times New Roman" pitchFamily="18" charset="0"/>
                <a:ea typeface="+mn-ea"/>
                <a:cs typeface="+mn-cs"/>
              </a:rPr>
              <a:t>(за </a:t>
            </a:r>
            <a:r>
              <a:rPr lang="ru-RU" sz="2400" b="1" i="1" cap="none" dirty="0">
                <a:solidFill>
                  <a:prstClr val="black"/>
                </a:solidFill>
                <a:effectLst/>
                <a:latin typeface="Times New Roman" pitchFamily="18" charset="0"/>
                <a:ea typeface="+mn-ea"/>
                <a:cs typeface="+mn-cs"/>
              </a:rPr>
              <a:t>коммунальные </a:t>
            </a:r>
            <a:r>
              <a:rPr lang="ru-RU" sz="2400" b="1" i="1" cap="none" dirty="0" smtClean="0">
                <a:solidFill>
                  <a:prstClr val="black"/>
                </a:solidFill>
                <a:effectLst/>
                <a:latin typeface="Times New Roman" pitchFamily="18" charset="0"/>
                <a:ea typeface="+mn-ea"/>
                <a:cs typeface="+mn-cs"/>
              </a:rPr>
              <a:t>услуги</a:t>
            </a:r>
            <a:r>
              <a:rPr lang="en-US" sz="2400" b="1" i="1" cap="none" dirty="0">
                <a:solidFill>
                  <a:prstClr val="black"/>
                </a:solidFill>
                <a:effectLst/>
                <a:latin typeface="Times New Roman" pitchFamily="18" charset="0"/>
                <a:ea typeface="+mn-ea"/>
                <a:cs typeface="+mn-cs"/>
              </a:rPr>
              <a:t>)</a:t>
            </a:r>
            <a:endParaRPr lang="ru-RU" sz="2400" b="1" i="1" dirty="0" smtClean="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>
          <a:xfrm>
            <a:off x="323528" y="3190849"/>
            <a:ext cx="8640960" cy="5334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>
              <a:defRPr/>
            </a:pPr>
            <a:r>
              <a:rPr lang="ru-RU" sz="2400" b="1" i="1" dirty="0" smtClean="0">
                <a:solidFill>
                  <a:schemeClr val="tx1"/>
                </a:solidFill>
                <a:latin typeface="Times New Roman" pitchFamily="18" charset="0"/>
              </a:rPr>
              <a:t>Дебиторская задолженность УПКП «</a:t>
            </a:r>
            <a:r>
              <a:rPr lang="ru-RU" sz="2400" b="1" i="1" dirty="0" err="1" smtClean="0">
                <a:solidFill>
                  <a:schemeClr val="tx1"/>
                </a:solidFill>
                <a:latin typeface="Times New Roman" pitchFamily="18" charset="0"/>
              </a:rPr>
              <a:t>Быховрайводоканал</a:t>
            </a:r>
            <a:r>
              <a:rPr lang="ru-RU" sz="2400" b="1" i="1" dirty="0" smtClean="0">
                <a:solidFill>
                  <a:schemeClr val="tx1"/>
                </a:solidFill>
                <a:latin typeface="Times New Roman" pitchFamily="18" charset="0"/>
              </a:rPr>
              <a:t>» </a:t>
            </a:r>
            <a:br>
              <a:rPr lang="ru-RU" sz="2400" b="1" i="1" dirty="0" smtClean="0">
                <a:solidFill>
                  <a:schemeClr val="tx1"/>
                </a:solidFill>
                <a:latin typeface="Times New Roman" pitchFamily="18" charset="0"/>
              </a:rPr>
            </a:br>
            <a:r>
              <a:rPr lang="ru-RU" sz="2400" b="1" i="1" dirty="0" smtClean="0">
                <a:solidFill>
                  <a:schemeClr val="tx1"/>
                </a:solidFill>
                <a:latin typeface="Times New Roman" pitchFamily="18" charset="0"/>
              </a:rPr>
              <a:t>(за коммунальные услуги)</a:t>
            </a: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59790584"/>
              </p:ext>
            </p:extLst>
          </p:nvPr>
        </p:nvGraphicFramePr>
        <p:xfrm>
          <a:off x="352621" y="3933056"/>
          <a:ext cx="8467851" cy="1266172"/>
        </p:xfrm>
        <a:graphic>
          <a:graphicData uri="http://schemas.openxmlformats.org/drawingml/2006/table">
            <a:tbl>
              <a:tblPr/>
              <a:tblGrid>
                <a:gridCol w="2704702"/>
                <a:gridCol w="1762955"/>
                <a:gridCol w="2000097"/>
                <a:gridCol w="2000097"/>
              </a:tblGrid>
              <a:tr h="533195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 dirty="0">
                          <a:solidFill>
                            <a:schemeClr val="bg1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608" marR="8608" marT="86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на 01.</a:t>
                      </a:r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1.201</a:t>
                      </a:r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9</a:t>
                      </a: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, тыс. 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рублей</a:t>
                      </a:r>
                    </a:p>
                  </a:txBody>
                  <a:tcPr marL="8608" marR="8608" marT="86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на 01.</a:t>
                      </a:r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1.20</a:t>
                      </a:r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20</a:t>
                      </a: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, тыс. 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рублей</a:t>
                      </a:r>
                    </a:p>
                  </a:txBody>
                  <a:tcPr marL="8608" marR="8608" marT="86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рост (+), снижение (-)</a:t>
                      </a:r>
                    </a:p>
                  </a:txBody>
                  <a:tcPr marL="8608" marR="8608" marT="86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79757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1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Задолженность населения всего:</a:t>
                      </a:r>
                      <a:endParaRPr lang="ru-RU" sz="1500" b="1" i="1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608" marR="8608" marT="86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150,</a:t>
                      </a:r>
                      <a:r>
                        <a:rPr lang="en-US" sz="1600" b="1" i="1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</a:t>
                      </a:r>
                      <a:endParaRPr lang="en-US" sz="1600" b="1" i="1" u="none" strike="noStrike" dirty="0" smtClean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608" marR="8608" marT="86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1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183,0</a:t>
                      </a:r>
                    </a:p>
                  </a:txBody>
                  <a:tcPr marL="8608" marR="8608" marT="86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+</a:t>
                      </a:r>
                      <a:r>
                        <a:rPr lang="en-US" sz="1600" b="1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32,6</a:t>
                      </a:r>
                      <a:endParaRPr lang="ru-RU" sz="1600" b="1" i="1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608" marR="8608" marT="86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267169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</a:t>
                      </a:r>
                      <a:r>
                        <a:rPr lang="ru-RU" sz="1500" b="0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в том числе</a:t>
                      </a:r>
                      <a:r>
                        <a:rPr lang="ru-RU" sz="1500" b="0" i="1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просроченная    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608" marR="8608" marT="86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81,7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608" marR="8608" marT="86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109,5</a:t>
                      </a:r>
                      <a:endParaRPr lang="ru-RU" sz="16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8608" marR="8608" marT="86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+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27,8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608" marR="8608" marT="86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0338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667544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Финансирование расходов</a:t>
            </a:r>
            <a:br>
              <a:rPr lang="ru-RU" dirty="0" smtClean="0"/>
            </a:br>
            <a:r>
              <a:rPr lang="ru-RU" dirty="0" smtClean="0"/>
              <a:t> по Указу №357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22908320"/>
              </p:ext>
            </p:extLst>
          </p:nvPr>
        </p:nvGraphicFramePr>
        <p:xfrm>
          <a:off x="827584" y="1255979"/>
          <a:ext cx="7732228" cy="5460217"/>
        </p:xfrm>
        <a:graphic>
          <a:graphicData uri="http://schemas.openxmlformats.org/drawingml/2006/table">
            <a:tbl>
              <a:tblPr/>
              <a:tblGrid>
                <a:gridCol w="3154185"/>
                <a:gridCol w="1233398"/>
                <a:gridCol w="1517073"/>
                <a:gridCol w="1827572"/>
              </a:tblGrid>
              <a:tr h="804869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 сельского исполнительного комитета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139" marR="7139" marT="713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План, руб.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139" marR="7139" marT="713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Исполнено, руб.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139" marR="7139" marT="713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Остаток плановых </a:t>
                      </a: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назначений, руб.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139" marR="7139" marT="713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85319">
                <a:tc>
                  <a:txBody>
                    <a:bodyPr/>
                    <a:lstStyle/>
                    <a:p>
                      <a:pPr algn="l" fontAlgn="t"/>
                      <a:r>
                        <a:rPr lang="ru-RU" sz="1600" b="1" i="0" u="sng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Расходы на снос ветхих и пустующих домов с хозяйственными и иными постройками, признанных бесхозяйными, в сельской местности</a:t>
                      </a:r>
                    </a:p>
                  </a:txBody>
                  <a:tcPr marL="7139" marR="7139" marT="713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600" b="1" i="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40 </a:t>
                      </a:r>
                      <a:r>
                        <a:rPr lang="ru-RU" sz="16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365,0</a:t>
                      </a:r>
                      <a:endParaRPr lang="ru-RU" sz="16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139" marR="7139" marT="713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600" b="1" i="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28 </a:t>
                      </a:r>
                      <a:r>
                        <a:rPr lang="ru-RU" sz="16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818,6</a:t>
                      </a:r>
                      <a:endParaRPr lang="ru-RU" sz="16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139" marR="7139" marT="713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600" b="1" i="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 </a:t>
                      </a:r>
                      <a:r>
                        <a:rPr lang="ru-RU" sz="1600" b="1" i="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546,4</a:t>
                      </a:r>
                      <a:endParaRPr lang="ru-RU" sz="16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139" marR="7139" marT="713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2660">
                <a:tc>
                  <a:txBody>
                    <a:bodyPr/>
                    <a:lstStyle/>
                    <a:p>
                      <a:pPr algn="l" fontAlgn="t"/>
                      <a:r>
                        <a:rPr lang="ru-RU" sz="1600" b="0" i="1" u="sng" strike="noStrike" dirty="0" err="1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Краснослободский</a:t>
                      </a:r>
                      <a:endParaRPr lang="ru-RU" sz="1600" b="0" i="1" u="sng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139" marR="7139" marT="713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600" b="0" i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 </a:t>
                      </a:r>
                      <a:r>
                        <a:rPr lang="ru-RU" sz="1600" b="0" i="1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129,0</a:t>
                      </a:r>
                      <a:endParaRPr lang="ru-RU" sz="1600" b="0" i="1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139" marR="7139" marT="713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600" b="0" i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7139" marR="7139" marT="713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600" b="0" i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 </a:t>
                      </a:r>
                      <a:r>
                        <a:rPr lang="ru-RU" sz="1600" b="0" i="1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129,0</a:t>
                      </a:r>
                      <a:endParaRPr lang="ru-RU" sz="1600" b="0" i="1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139" marR="7139" marT="713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2660">
                <a:tc>
                  <a:txBody>
                    <a:bodyPr/>
                    <a:lstStyle/>
                    <a:p>
                      <a:pPr algn="l" fontAlgn="t"/>
                      <a:r>
                        <a:rPr lang="ru-RU" sz="1600" b="0" i="1" u="sng" strike="noStrike" dirty="0" err="1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Лудчицкий</a:t>
                      </a:r>
                      <a:endParaRPr lang="ru-RU" sz="1600" b="0" i="1" u="sng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139" marR="7139" marT="713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600" b="0" i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 </a:t>
                      </a:r>
                      <a:r>
                        <a:rPr lang="ru-RU" sz="1600" b="0" i="1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929,0</a:t>
                      </a:r>
                      <a:endParaRPr lang="ru-RU" sz="1600" b="0" i="1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139" marR="7139" marT="713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600" b="0" i="1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751,4</a:t>
                      </a:r>
                      <a:endParaRPr lang="ru-RU" sz="1600" b="0" i="1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139" marR="7139" marT="713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600" b="0" i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 </a:t>
                      </a:r>
                      <a:r>
                        <a:rPr lang="ru-RU" sz="1600" b="0" i="1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177,6</a:t>
                      </a:r>
                      <a:endParaRPr lang="ru-RU" sz="1600" b="0" i="1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139" marR="7139" marT="713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2660">
                <a:tc>
                  <a:txBody>
                    <a:bodyPr/>
                    <a:lstStyle/>
                    <a:p>
                      <a:pPr algn="l" fontAlgn="t"/>
                      <a:r>
                        <a:rPr lang="ru-RU" sz="1600" b="0" i="1" u="sng" strike="noStrike" dirty="0" err="1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Новобыховский</a:t>
                      </a:r>
                      <a:endParaRPr lang="ru-RU" sz="1600" b="0" i="1" u="sng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139" marR="7139" marT="713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600" b="0" i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 </a:t>
                      </a:r>
                      <a:r>
                        <a:rPr lang="ru-RU" sz="1600" b="0" i="1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129,0</a:t>
                      </a:r>
                      <a:endParaRPr lang="ru-RU" sz="1600" b="0" i="1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139" marR="7139" marT="713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600" b="0" i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 </a:t>
                      </a:r>
                      <a:r>
                        <a:rPr lang="ru-RU" sz="1600" b="0" i="1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022,0</a:t>
                      </a:r>
                      <a:endParaRPr lang="ru-RU" sz="1600" b="0" i="1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139" marR="7139" marT="713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600" b="0" i="1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107,0</a:t>
                      </a:r>
                      <a:endParaRPr lang="ru-RU" sz="1600" b="0" i="1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139" marR="7139" marT="713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2660">
                <a:tc>
                  <a:txBody>
                    <a:bodyPr/>
                    <a:lstStyle/>
                    <a:p>
                      <a:pPr algn="l" fontAlgn="t"/>
                      <a:r>
                        <a:rPr lang="ru-RU" sz="1600" b="0" i="1" u="sng" strike="noStrike" dirty="0" err="1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Обидовичский</a:t>
                      </a:r>
                      <a:endParaRPr lang="ru-RU" sz="1600" b="0" i="1" u="sng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139" marR="7139" marT="713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600" b="0" i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 </a:t>
                      </a:r>
                      <a:r>
                        <a:rPr lang="ru-RU" sz="1600" b="0" i="1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329,0</a:t>
                      </a:r>
                      <a:endParaRPr lang="ru-RU" sz="1600" b="0" i="1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139" marR="7139" marT="713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600" b="0" i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 </a:t>
                      </a:r>
                      <a:r>
                        <a:rPr lang="ru-RU" sz="1600" b="0" i="1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555,3</a:t>
                      </a:r>
                      <a:endParaRPr lang="ru-RU" sz="1600" b="0" i="1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139" marR="7139" marT="713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600" b="0" i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 </a:t>
                      </a:r>
                      <a:r>
                        <a:rPr lang="ru-RU" sz="1600" b="0" i="1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773,7</a:t>
                      </a:r>
                      <a:endParaRPr lang="ru-RU" sz="1600" b="0" i="1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139" marR="7139" marT="713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2660">
                <a:tc>
                  <a:txBody>
                    <a:bodyPr/>
                    <a:lstStyle/>
                    <a:p>
                      <a:pPr algn="l" fontAlgn="t"/>
                      <a:r>
                        <a:rPr lang="ru-RU" sz="1600" b="0" i="1" u="sng" strike="noStrike" dirty="0" err="1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Следюковский</a:t>
                      </a:r>
                      <a:endParaRPr lang="ru-RU" sz="1600" b="0" i="1" u="sng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139" marR="7139" marT="713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600" b="0" i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 </a:t>
                      </a:r>
                      <a:r>
                        <a:rPr lang="ru-RU" sz="1600" b="0" i="1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529,0</a:t>
                      </a:r>
                      <a:endParaRPr lang="ru-RU" sz="1600" b="0" i="1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139" marR="7139" marT="713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600" b="0" i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 </a:t>
                      </a:r>
                      <a:r>
                        <a:rPr lang="ru-RU" sz="1600" b="0" i="1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708,0</a:t>
                      </a:r>
                      <a:endParaRPr lang="ru-RU" sz="1600" b="0" i="1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139" marR="7139" marT="713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600" b="0" i="1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821,0</a:t>
                      </a:r>
                      <a:endParaRPr lang="ru-RU" sz="1600" b="0" i="1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139" marR="7139" marT="713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2660">
                <a:tc>
                  <a:txBody>
                    <a:bodyPr/>
                    <a:lstStyle/>
                    <a:p>
                      <a:pPr algn="l" fontAlgn="t"/>
                      <a:r>
                        <a:rPr lang="ru-RU" sz="1600" b="0" i="1" u="sng" strike="noStrike" dirty="0" err="1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Смолицкий</a:t>
                      </a:r>
                      <a:endParaRPr lang="ru-RU" sz="1600" b="0" i="1" u="sng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139" marR="7139" marT="713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600" b="0" i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 </a:t>
                      </a:r>
                      <a:r>
                        <a:rPr lang="ru-RU" sz="1600" b="0" i="1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329,0</a:t>
                      </a:r>
                      <a:endParaRPr lang="ru-RU" sz="1600" b="0" i="1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139" marR="7139" marT="713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600" b="0" i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 </a:t>
                      </a:r>
                      <a:r>
                        <a:rPr lang="ru-RU" sz="1600" b="0" i="1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183,1</a:t>
                      </a:r>
                      <a:endParaRPr lang="ru-RU" sz="1600" b="0" i="1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139" marR="7139" marT="713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600" b="0" i="1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145,8</a:t>
                      </a:r>
                      <a:endParaRPr lang="ru-RU" sz="1600" b="0" i="1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139" marR="7139" marT="713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7480">
                <a:tc>
                  <a:txBody>
                    <a:bodyPr/>
                    <a:lstStyle/>
                    <a:p>
                      <a:pPr algn="l" fontAlgn="t"/>
                      <a:r>
                        <a:rPr lang="ru-RU" sz="1600" b="0" i="1" u="sng" strike="noStrike" dirty="0" err="1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Черноборский</a:t>
                      </a:r>
                      <a:endParaRPr lang="ru-RU" sz="1600" b="0" i="1" u="sng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139" marR="7139" marT="713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600" b="0" i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 </a:t>
                      </a:r>
                      <a:r>
                        <a:rPr lang="ru-RU" sz="1600" b="0" i="1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129,0</a:t>
                      </a:r>
                      <a:endParaRPr lang="ru-RU" sz="1600" b="0" i="1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139" marR="7139" marT="713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600" b="0" i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 </a:t>
                      </a:r>
                      <a:r>
                        <a:rPr lang="ru-RU" sz="1600" b="0" i="1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128,6</a:t>
                      </a:r>
                      <a:endParaRPr lang="ru-RU" sz="1600" b="0" i="1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139" marR="7139" marT="713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600" b="0" i="1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0,4</a:t>
                      </a:r>
                      <a:endParaRPr lang="ru-RU" sz="1600" b="0" i="1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139" marR="7139" marT="713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2660">
                <a:tc>
                  <a:txBody>
                    <a:bodyPr/>
                    <a:lstStyle/>
                    <a:p>
                      <a:pPr algn="l" fontAlgn="t"/>
                      <a:r>
                        <a:rPr lang="ru-RU" sz="1600" b="0" i="1" u="sng" strike="noStrike" dirty="0" err="1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Холстовский</a:t>
                      </a:r>
                      <a:endParaRPr lang="ru-RU" sz="1600" b="0" i="1" u="sng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139" marR="7139" marT="713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600" b="0" i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 </a:t>
                      </a:r>
                      <a:r>
                        <a:rPr lang="ru-RU" sz="1600" b="0" i="1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929,0</a:t>
                      </a:r>
                      <a:endParaRPr lang="ru-RU" sz="1600" b="0" i="1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139" marR="7139" marT="713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600" b="0" i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 </a:t>
                      </a:r>
                      <a:r>
                        <a:rPr lang="ru-RU" sz="1600" b="0" i="1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470,0</a:t>
                      </a:r>
                      <a:endParaRPr lang="ru-RU" sz="1600" b="0" i="1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139" marR="7139" marT="713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600" b="0" i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 </a:t>
                      </a:r>
                      <a:r>
                        <a:rPr lang="ru-RU" sz="1600" b="0" i="1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459,0</a:t>
                      </a:r>
                      <a:endParaRPr lang="ru-RU" sz="1600" b="0" i="1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139" marR="7139" marT="713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9069">
                <a:tc>
                  <a:txBody>
                    <a:bodyPr/>
                    <a:lstStyle/>
                    <a:p>
                      <a:pPr algn="l" fontAlgn="t"/>
                      <a:r>
                        <a:rPr lang="ru-RU" sz="1600" b="0" i="1" u="sng" strike="noStrike" dirty="0" err="1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Ямницкий</a:t>
                      </a:r>
                      <a:endParaRPr lang="ru-RU" sz="1600" b="0" i="1" u="sng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139" marR="7139" marT="713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600" b="0" i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 </a:t>
                      </a:r>
                      <a:r>
                        <a:rPr lang="ru-RU" sz="1600" b="0" i="1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933,0</a:t>
                      </a:r>
                      <a:endParaRPr lang="ru-RU" sz="1600" b="0" i="1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139" marR="7139" marT="713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600" b="0" i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7139" marR="7139" marT="713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600" b="0" i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 </a:t>
                      </a:r>
                      <a:r>
                        <a:rPr lang="ru-RU" sz="1600" b="0" i="1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933,0</a:t>
                      </a:r>
                      <a:endParaRPr lang="ru-RU" sz="1600" b="0" i="1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139" marR="7139" marT="713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0397538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/>
          <p:cNvSpPr txBox="1">
            <a:spLocks noChangeArrowheads="1"/>
          </p:cNvSpPr>
          <p:nvPr/>
        </p:nvSpPr>
        <p:spPr>
          <a:xfrm>
            <a:off x="323528" y="3190849"/>
            <a:ext cx="8640960" cy="5334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>
              <a:defRPr/>
            </a:pPr>
            <a:endParaRPr lang="ru-RU" sz="2400" b="1" i="1" dirty="0" smtClean="0">
              <a:solidFill>
                <a:srgbClr val="FFFF00"/>
              </a:solidFill>
              <a:latin typeface="Times New Roman" pitchFamily="18" charset="0"/>
            </a:endParaRPr>
          </a:p>
        </p:txBody>
      </p:sp>
      <p:sp>
        <p:nvSpPr>
          <p:cNvPr id="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33772" y="0"/>
            <a:ext cx="8820472" cy="720080"/>
          </a:xfrm>
        </p:spPr>
        <p:txBody>
          <a:bodyPr>
            <a:noAutofit/>
          </a:bodyPr>
          <a:lstStyle/>
          <a:p>
            <a:pPr algn="ctr" eaLnBrk="1" hangingPunct="1">
              <a:defRPr/>
            </a:pPr>
            <a:r>
              <a:rPr lang="ru-RU" sz="2400" b="1" i="1" dirty="0" smtClean="0">
                <a:solidFill>
                  <a:schemeClr val="tx1"/>
                </a:solidFill>
                <a:latin typeface="Times New Roman" pitchFamily="18" charset="0"/>
              </a:rPr>
              <a:t/>
            </a:r>
            <a:br>
              <a:rPr lang="ru-RU" sz="2400" b="1" i="1" dirty="0" smtClean="0">
                <a:solidFill>
                  <a:schemeClr val="tx1"/>
                </a:solidFill>
                <a:latin typeface="Times New Roman" pitchFamily="18" charset="0"/>
              </a:rPr>
            </a:br>
            <a:r>
              <a:rPr lang="ru-RU" sz="2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Потери бюджета за  201</a:t>
            </a:r>
            <a:r>
              <a:rPr lang="en-US" sz="2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9</a:t>
            </a:r>
            <a:r>
              <a:rPr lang="ru-RU" sz="2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г</a:t>
            </a:r>
            <a:br>
              <a:rPr lang="ru-RU" sz="2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400" b="1" i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64677727"/>
              </p:ext>
            </p:extLst>
          </p:nvPr>
        </p:nvGraphicFramePr>
        <p:xfrm>
          <a:off x="323528" y="1607965"/>
          <a:ext cx="8352928" cy="4232567"/>
        </p:xfrm>
        <a:graphic>
          <a:graphicData uri="http://schemas.openxmlformats.org/drawingml/2006/table">
            <a:tbl>
              <a:tblPr firstRow="1" firstCol="1" bandRow="1"/>
              <a:tblGrid>
                <a:gridCol w="5561765"/>
                <a:gridCol w="2791163"/>
              </a:tblGrid>
              <a:tr h="85177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929" marR="549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сумма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тысяч рублей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929" marR="549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5177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Задолженность по налогам в районный бюджет 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929" marR="549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37,9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929" marR="549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5177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Задолженность плательщиков, ликвидация (прекращение деятельности) или банкротство которых осуществляется по решению суда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929" marR="549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 smtClean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577,9</a:t>
                      </a:r>
                    </a:p>
                  </a:txBody>
                  <a:tcPr marL="54929" marR="549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2502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Просроченная задолженность по бюджетным ссудам 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929" marR="549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 smtClean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3 302,0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929" marR="549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588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Всего: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929" marR="549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3 917,8</a:t>
                      </a:r>
                      <a:endParaRPr lang="ru-RU" sz="20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929" marR="549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22679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Объем долговых обязательств органов местного управления и самоуправления</a:t>
            </a:r>
            <a:endParaRPr lang="ru-RU" sz="2400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26621758"/>
              </p:ext>
            </p:extLst>
          </p:nvPr>
        </p:nvGraphicFramePr>
        <p:xfrm>
          <a:off x="304800" y="1554163"/>
          <a:ext cx="8227640" cy="482768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0776"/>
                <a:gridCol w="5256584"/>
                <a:gridCol w="1296144"/>
                <a:gridCol w="1224136"/>
              </a:tblGrid>
              <a:tr h="370840">
                <a:tc>
                  <a:txBody>
                    <a:bodyPr/>
                    <a:lstStyle/>
                    <a:p>
                      <a:pPr algn="l" fontAlgn="b"/>
                      <a:endParaRPr lang="ru-RU" sz="1600" b="1" i="0" u="none" strike="noStrike" dirty="0">
                        <a:effectLst/>
                        <a:latin typeface="Arial Cyr"/>
                      </a:endParaRPr>
                    </a:p>
                  </a:txBody>
                  <a:tcPr marL="9481" marR="9481" marT="9481" marB="0" anchor="b"/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600" b="0" i="0" u="none" strike="noStrike" dirty="0">
                        <a:effectLst/>
                        <a:latin typeface="Arial Cyr"/>
                      </a:endParaRPr>
                    </a:p>
                  </a:txBody>
                  <a:tcPr marL="9481" marR="9481" marT="9481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600" b="0" i="0" u="none" strike="noStrike">
                        <a:effectLst/>
                        <a:latin typeface="Arial Cyr"/>
                      </a:endParaRPr>
                    </a:p>
                  </a:txBody>
                  <a:tcPr marL="9481" marR="9481" marT="948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 smtClean="0">
                          <a:effectLst/>
                          <a:latin typeface="Times New Roman"/>
                        </a:rPr>
                        <a:t>тыс. рублей</a:t>
                      </a:r>
                      <a:endParaRPr lang="ru-RU" sz="1600" b="1" i="0" u="none" strike="noStrike" dirty="0">
                        <a:effectLst/>
                        <a:latin typeface="Times New Roman"/>
                      </a:endParaRPr>
                    </a:p>
                  </a:txBody>
                  <a:tcPr marL="9481" marR="9481" marT="9481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1" i="0" u="none" strike="noStrike" dirty="0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9481" marR="9481" marT="9481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>
                          <a:effectLst/>
                          <a:latin typeface="Times New Roman"/>
                        </a:rPr>
                        <a:t>Виды обязательств</a:t>
                      </a:r>
                    </a:p>
                  </a:txBody>
                  <a:tcPr marL="9481" marR="9481" marT="948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>
                          <a:effectLst/>
                          <a:latin typeface="Times New Roman"/>
                        </a:rPr>
                        <a:t>На 1 января </a:t>
                      </a:r>
                      <a:r>
                        <a:rPr lang="ru-RU" sz="1600" b="1" i="0" u="none" strike="noStrike" dirty="0" smtClean="0">
                          <a:effectLst/>
                          <a:latin typeface="Times New Roman"/>
                        </a:rPr>
                        <a:t>2019 </a:t>
                      </a:r>
                      <a:r>
                        <a:rPr lang="ru-RU" sz="1600" b="1" i="0" u="none" strike="noStrike" dirty="0">
                          <a:effectLst/>
                          <a:latin typeface="Times New Roman"/>
                        </a:rPr>
                        <a:t>г.                 </a:t>
                      </a:r>
                    </a:p>
                  </a:txBody>
                  <a:tcPr marL="9481" marR="9481" marT="948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>
                          <a:effectLst/>
                          <a:latin typeface="Times New Roman"/>
                        </a:rPr>
                        <a:t>На 1 </a:t>
                      </a:r>
                      <a:r>
                        <a:rPr lang="ru-RU" sz="1600" b="1" i="0" u="none" strike="noStrike" dirty="0" smtClean="0">
                          <a:effectLst/>
                          <a:latin typeface="Times New Roman"/>
                        </a:rPr>
                        <a:t>января 2020 </a:t>
                      </a:r>
                      <a:r>
                        <a:rPr lang="ru-RU" sz="1600" b="1" i="0" u="none" strike="noStrike" dirty="0">
                          <a:effectLst/>
                          <a:latin typeface="Times New Roman"/>
                        </a:rPr>
                        <a:t>г.   </a:t>
                      </a:r>
                    </a:p>
                  </a:txBody>
                  <a:tcPr marL="9481" marR="9481" marT="9481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 b="0" i="0" u="none" strike="noStrike" dirty="0"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9481" marR="9481" marT="9481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600" b="0" i="0" u="none" strike="noStrike" dirty="0">
                          <a:effectLst/>
                          <a:latin typeface="Times New Roman"/>
                        </a:rPr>
                        <a:t>Ценные бумаги, размещенные местными исполнительными и распорядительными органами на внутреннем финансовом рынке</a:t>
                      </a:r>
                    </a:p>
                  </a:txBody>
                  <a:tcPr marL="9481" marR="9481" marT="9481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 </a:t>
                      </a:r>
                      <a:r>
                        <a:rPr lang="ru-RU" sz="16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1 201,6</a:t>
                      </a:r>
                      <a:endParaRPr lang="ru-RU" sz="16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9481" marR="9481" marT="9481" marB="0" anchor="b"/>
                </a:tc>
                <a:tc>
                  <a:txBody>
                    <a:bodyPr/>
                    <a:lstStyle/>
                    <a:p>
                      <a:pPr algn="ctr" defTabSz="342900" fontAlgn="b"/>
                      <a:endParaRPr lang="ru-RU" sz="16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9481" marR="9481" marT="9481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 b="0" i="0" u="none" strike="noStrike">
                          <a:effectLst/>
                          <a:latin typeface="Times New Roman"/>
                        </a:rPr>
                        <a:t>2</a:t>
                      </a:r>
                    </a:p>
                  </a:txBody>
                  <a:tcPr marL="9481" marR="9481" marT="9481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600" b="0" i="0" u="none" strike="noStrike" dirty="0">
                          <a:effectLst/>
                          <a:latin typeface="Times New Roman"/>
                        </a:rPr>
                        <a:t>Гарантии местных исполнительных и распорядительных органов, предъявленные к исполнению</a:t>
                      </a:r>
                    </a:p>
                  </a:txBody>
                  <a:tcPr marL="9481" marR="9481" marT="9481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9481" marR="9481" marT="948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9481" marR="9481" marT="9481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>
                          <a:effectLst/>
                          <a:latin typeface="Times New Roman"/>
                        </a:rPr>
                        <a:t>3</a:t>
                      </a:r>
                    </a:p>
                  </a:txBody>
                  <a:tcPr marL="9481" marR="9481" marT="948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0" i="0" u="none" strike="noStrike" dirty="0">
                          <a:effectLst/>
                          <a:latin typeface="Times New Roman"/>
                        </a:rPr>
                        <a:t>Бюджетные кредиты</a:t>
                      </a:r>
                    </a:p>
                  </a:txBody>
                  <a:tcPr marL="9481" marR="9481" marT="948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9481" marR="9481" marT="948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  </a:t>
                      </a:r>
                      <a:r>
                        <a:rPr lang="ru-RU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9481" marR="9481" marT="9481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ctr" fontAlgn="t"/>
                      <a:r>
                        <a:rPr lang="ru-RU" sz="1600" b="0" i="0" u="none" strike="noStrike">
                          <a:effectLst/>
                          <a:latin typeface="Times New Roman"/>
                        </a:rPr>
                        <a:t>4</a:t>
                      </a:r>
                    </a:p>
                  </a:txBody>
                  <a:tcPr marL="9481" marR="9481" marT="9481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600" b="0" i="0" u="none" strike="noStrike" dirty="0">
                          <a:effectLst/>
                          <a:latin typeface="Times New Roman"/>
                        </a:rPr>
                        <a:t>Иные долговые обязательства, ранее отнесенные в соответствии с законодательством на долг органов местного управления и самоуправления</a:t>
                      </a:r>
                    </a:p>
                  </a:txBody>
                  <a:tcPr marL="9481" marR="9481" marT="9481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9481" marR="9481" marT="948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9481" marR="9481" marT="9481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0" i="0" u="none" strike="noStrike" dirty="0">
                          <a:effectLst/>
                          <a:latin typeface="Times New Roman"/>
                        </a:rPr>
                        <a:t>  I</a:t>
                      </a:r>
                    </a:p>
                  </a:txBody>
                  <a:tcPr marL="9481" marR="9481" marT="9481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600" b="0" i="0" u="none" strike="noStrike" dirty="0">
                          <a:effectLst/>
                          <a:latin typeface="Times New Roman"/>
                        </a:rPr>
                        <a:t>Долг органов местного управления и самоуправления </a:t>
                      </a:r>
                    </a:p>
                  </a:txBody>
                  <a:tcPr marL="9481" marR="9481" marT="9481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1 201,6</a:t>
                      </a:r>
                      <a:endParaRPr lang="ru-RU" sz="16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9481" marR="9481" marT="9481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6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9481" marR="9481" marT="9481" marB="0" anchor="b"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/>
                          <a:ea typeface="+mn-ea"/>
                          <a:cs typeface="+mn-cs"/>
                        </a:rPr>
                        <a:t>II</a:t>
                      </a:r>
                    </a:p>
                  </a:txBody>
                  <a:tcPr marL="9481" marR="9481" marT="9481" marB="0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0" i="0" u="none" strike="noStrike" dirty="0">
                          <a:effectLst/>
                          <a:latin typeface="Times New Roman"/>
                        </a:rPr>
                        <a:t>Долг, гарантированный местными исполнительными и распорядительными органами </a:t>
                      </a:r>
                    </a:p>
                  </a:txBody>
                  <a:tcPr marL="9481" marR="9481" marT="9481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3 150,5</a:t>
                      </a:r>
                      <a:endParaRPr lang="ru-RU" sz="16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9481" marR="9481" marT="948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2 539,6</a:t>
                      </a:r>
                      <a:endParaRPr lang="ru-RU" sz="16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9481" marR="9481" marT="9481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1" i="0" u="none" strike="noStrike" dirty="0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9481" marR="9481" marT="948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1" i="0" u="none" strike="noStrike" dirty="0">
                          <a:effectLst/>
                          <a:latin typeface="Times New Roman"/>
                        </a:rPr>
                        <a:t>ВСЕГО</a:t>
                      </a:r>
                    </a:p>
                  </a:txBody>
                  <a:tcPr marL="9481" marR="9481" marT="948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4 352,1</a:t>
                      </a:r>
                      <a:endParaRPr lang="ru-RU" sz="16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9481" marR="9481" marT="948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2 539,6</a:t>
                      </a:r>
                      <a:endParaRPr lang="ru-RU" sz="16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9481" marR="9481" marT="9481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endParaRPr lang="ru-RU" sz="1600" b="1" i="0" u="none" strike="noStrike" dirty="0">
                        <a:effectLst/>
                        <a:latin typeface="Times New Roman"/>
                      </a:endParaRPr>
                    </a:p>
                  </a:txBody>
                  <a:tcPr marL="9481" marR="9481" marT="9481" marB="0" anchor="b"/>
                </a:tc>
                <a:tc gridSpan="3">
                  <a:txBody>
                    <a:bodyPr/>
                    <a:lstStyle/>
                    <a:p>
                      <a:pPr indent="540385" algn="just">
                        <a:spcAft>
                          <a:spcPts val="0"/>
                        </a:spcAft>
                      </a:pPr>
                      <a:endParaRPr lang="ru-RU" sz="16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9481" marR="9481" marT="9481" marB="0" anchor="b"/>
                </a:tc>
                <a:tc hMerge="1">
                  <a:txBody>
                    <a:bodyPr/>
                    <a:lstStyle/>
                    <a:p>
                      <a:pPr algn="ctr" fontAlgn="b"/>
                      <a:endParaRPr lang="ru-RU" sz="1400" b="1" i="0" u="none" strike="noStrike" dirty="0">
                        <a:effectLst/>
                        <a:latin typeface="Times New Roman"/>
                      </a:endParaRPr>
                    </a:p>
                  </a:txBody>
                  <a:tcPr marL="9481" marR="9481" marT="9481" marB="0" anchor="b"/>
                </a:tc>
                <a:tc hMerge="1">
                  <a:txBody>
                    <a:bodyPr/>
                    <a:lstStyle/>
                    <a:p>
                      <a:pPr algn="ctr" fontAlgn="b"/>
                      <a:endParaRPr lang="ru-RU" sz="1400" b="1" i="0" u="none" strike="noStrike" dirty="0">
                        <a:effectLst/>
                        <a:latin typeface="Times New Roman"/>
                      </a:endParaRPr>
                    </a:p>
                  </a:txBody>
                  <a:tcPr marL="9481" marR="9481" marT="9481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9493763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457200" y="116632"/>
            <a:ext cx="8229600" cy="108012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>
              <a:defRPr/>
            </a:pPr>
            <a:endParaRPr lang="ru-RU" b="1" i="1" dirty="0" smtClean="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755576" y="1196753"/>
            <a:ext cx="8136904" cy="172819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itchFamily="2" charset="2"/>
              <a:buNone/>
              <a:defRPr/>
            </a:pPr>
            <a:r>
              <a:rPr lang="ru-RU" sz="3200" b="1" i="1" dirty="0" smtClean="0">
                <a:solidFill>
                  <a:schemeClr val="tx1"/>
                </a:solidFill>
                <a:latin typeface="Times New Roman" pitchFamily="18" charset="0"/>
              </a:rPr>
              <a:t>Финансовый отдел</a:t>
            </a:r>
          </a:p>
          <a:p>
            <a:pPr>
              <a:buFont typeface="Wingdings" pitchFamily="2" charset="2"/>
              <a:buNone/>
              <a:defRPr/>
            </a:pPr>
            <a:r>
              <a:rPr lang="ru-RU" sz="3200" b="1" i="1" dirty="0" smtClean="0">
                <a:solidFill>
                  <a:schemeClr val="tx1"/>
                </a:solidFill>
                <a:latin typeface="Times New Roman" pitchFamily="18" charset="0"/>
              </a:rPr>
              <a:t>Быховского райисполкома</a:t>
            </a:r>
          </a:p>
          <a:p>
            <a:pPr>
              <a:buFont typeface="Wingdings" pitchFamily="2" charset="2"/>
              <a:buNone/>
              <a:defRPr/>
            </a:pPr>
            <a:endParaRPr lang="ru-RU" sz="3200" b="1" i="1" dirty="0" smtClean="0">
              <a:solidFill>
                <a:srgbClr val="FFFF00"/>
              </a:solidFill>
              <a:latin typeface="Times New Roman" pitchFamily="18" charset="0"/>
            </a:endParaRPr>
          </a:p>
          <a:p>
            <a:pPr>
              <a:buFont typeface="Wingdings" pitchFamily="2" charset="2"/>
              <a:buNone/>
              <a:defRPr/>
            </a:pPr>
            <a:endParaRPr lang="ru-RU" b="1" i="1" dirty="0" smtClean="0">
              <a:solidFill>
                <a:srgbClr val="FFFF00"/>
              </a:solidFill>
              <a:latin typeface="Times New Roman" pitchFamily="18" charset="0"/>
            </a:endParaRPr>
          </a:p>
          <a:p>
            <a:pPr>
              <a:defRPr/>
            </a:pPr>
            <a:endParaRPr lang="ru-RU" b="1" i="1" dirty="0" smtClean="0">
              <a:solidFill>
                <a:srgbClr val="FFFF00"/>
              </a:solidFill>
              <a:latin typeface="Times New Roman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3808" y="2924943"/>
            <a:ext cx="3168351" cy="31683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8599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Доходы консолидированного</a:t>
            </a:r>
            <a:r>
              <a:rPr lang="en-US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бюджета  Быховского района</a:t>
            </a:r>
            <a:r>
              <a:rPr lang="en-US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 </a:t>
            </a:r>
            <a:r>
              <a:rPr 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2019 год</a:t>
            </a:r>
            <a:endParaRPr lang="ru-RU" sz="2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R="45085" indent="540385" algn="just"/>
            <a:r>
              <a:rPr lang="ru-RU" dirty="0">
                <a:solidFill>
                  <a:schemeClr val="tx1"/>
                </a:solidFill>
                <a:latin typeface="Times New Roman"/>
                <a:ea typeface="Times New Roman"/>
              </a:rPr>
              <a:t>В консолидированный бюджет Быховского района за                  </a:t>
            </a:r>
            <a:r>
              <a:rPr lang="ru-RU" dirty="0" smtClean="0">
                <a:solidFill>
                  <a:schemeClr val="tx1"/>
                </a:solidFill>
                <a:latin typeface="Times New Roman"/>
                <a:ea typeface="Times New Roman"/>
              </a:rPr>
              <a:t>2019 год </a:t>
            </a:r>
            <a:r>
              <a:rPr lang="ru-RU" dirty="0">
                <a:solidFill>
                  <a:schemeClr val="tx1"/>
                </a:solidFill>
                <a:latin typeface="Times New Roman"/>
                <a:ea typeface="Times New Roman"/>
              </a:rPr>
              <a:t>поступило доходов </a:t>
            </a:r>
            <a:r>
              <a:rPr lang="en-US" dirty="0" smtClean="0">
                <a:solidFill>
                  <a:schemeClr val="tx1"/>
                </a:solidFill>
                <a:latin typeface="Times New Roman"/>
                <a:ea typeface="Times New Roman"/>
              </a:rPr>
              <a:t>49</a:t>
            </a:r>
            <a:r>
              <a:rPr lang="ru-RU" dirty="0" smtClean="0">
                <a:solidFill>
                  <a:schemeClr val="tx1"/>
                </a:solidFill>
                <a:latin typeface="Times New Roman"/>
                <a:ea typeface="Times New Roman"/>
              </a:rPr>
              <a:t> 698,1тыс</a:t>
            </a:r>
            <a:r>
              <a:rPr lang="ru-RU" dirty="0">
                <a:solidFill>
                  <a:schemeClr val="tx1"/>
                </a:solidFill>
                <a:latin typeface="Times New Roman"/>
                <a:ea typeface="Times New Roman"/>
              </a:rPr>
              <a:t>. рублей, расходы профинансированы в сумме </a:t>
            </a:r>
            <a:r>
              <a:rPr lang="ru-RU" dirty="0" smtClean="0">
                <a:solidFill>
                  <a:schemeClr val="tx1"/>
                </a:solidFill>
                <a:latin typeface="Times New Roman"/>
                <a:ea typeface="Times New Roman"/>
              </a:rPr>
              <a:t>48 348,2 </a:t>
            </a:r>
            <a:r>
              <a:rPr lang="ru-RU" dirty="0">
                <a:solidFill>
                  <a:schemeClr val="tx1"/>
                </a:solidFill>
                <a:latin typeface="Times New Roman"/>
                <a:ea typeface="Times New Roman"/>
              </a:rPr>
              <a:t>тыс. рублей, профицит </a:t>
            </a:r>
            <a:r>
              <a:rPr lang="ru-RU" dirty="0" smtClean="0">
                <a:solidFill>
                  <a:schemeClr val="tx1"/>
                </a:solidFill>
                <a:latin typeface="Times New Roman"/>
                <a:ea typeface="Times New Roman"/>
              </a:rPr>
              <a:t>составил  1 349,9 </a:t>
            </a:r>
            <a:r>
              <a:rPr lang="ru-RU" dirty="0">
                <a:solidFill>
                  <a:schemeClr val="tx1"/>
                </a:solidFill>
                <a:latin typeface="Times New Roman"/>
                <a:ea typeface="Times New Roman"/>
              </a:rPr>
              <a:t>тыс. рублей. </a:t>
            </a:r>
          </a:p>
          <a:p>
            <a:pPr marR="45085" indent="457200" algn="just"/>
            <a:r>
              <a:rPr lang="ru-RU" dirty="0" smtClean="0">
                <a:solidFill>
                  <a:schemeClr val="tx1"/>
                </a:solidFill>
                <a:latin typeface="Times New Roman"/>
                <a:ea typeface="Times New Roman"/>
              </a:rPr>
              <a:t>Собственные </a:t>
            </a:r>
            <a:r>
              <a:rPr lang="ru-RU" dirty="0">
                <a:solidFill>
                  <a:schemeClr val="tx1"/>
                </a:solidFill>
                <a:latin typeface="Times New Roman"/>
                <a:ea typeface="Times New Roman"/>
              </a:rPr>
              <a:t>доходы поступили в сумме </a:t>
            </a:r>
            <a:r>
              <a:rPr lang="ru-RU" dirty="0" smtClean="0">
                <a:solidFill>
                  <a:schemeClr val="tx1"/>
                </a:solidFill>
                <a:latin typeface="Times New Roman"/>
                <a:ea typeface="Times New Roman"/>
              </a:rPr>
              <a:t>20 287,9 </a:t>
            </a:r>
            <a:r>
              <a:rPr lang="ru-RU" dirty="0">
                <a:solidFill>
                  <a:schemeClr val="tx1"/>
                </a:solidFill>
                <a:latin typeface="Times New Roman"/>
                <a:ea typeface="Times New Roman"/>
              </a:rPr>
              <a:t>тыс. рублей, в том числе налоговые доходы в сумме </a:t>
            </a:r>
            <a:r>
              <a:rPr lang="ru-RU" dirty="0" smtClean="0">
                <a:solidFill>
                  <a:schemeClr val="tx1"/>
                </a:solidFill>
                <a:latin typeface="Times New Roman"/>
                <a:ea typeface="Times New Roman"/>
              </a:rPr>
              <a:t>17 800,1 </a:t>
            </a:r>
            <a:r>
              <a:rPr lang="ru-RU" dirty="0">
                <a:solidFill>
                  <a:schemeClr val="tx1"/>
                </a:solidFill>
                <a:latin typeface="Times New Roman"/>
                <a:ea typeface="Times New Roman"/>
              </a:rPr>
              <a:t>тыс. рублей, неналоговые доходы в сумме </a:t>
            </a:r>
            <a:r>
              <a:rPr lang="ru-RU" dirty="0" smtClean="0">
                <a:solidFill>
                  <a:schemeClr val="tx1"/>
                </a:solidFill>
                <a:latin typeface="Times New Roman"/>
                <a:ea typeface="Times New Roman"/>
              </a:rPr>
              <a:t>2 487,8 </a:t>
            </a:r>
            <a:r>
              <a:rPr lang="ru-RU" dirty="0">
                <a:solidFill>
                  <a:schemeClr val="tx1"/>
                </a:solidFill>
                <a:latin typeface="Times New Roman"/>
                <a:ea typeface="Times New Roman"/>
              </a:rPr>
              <a:t>тыс. рублей.</a:t>
            </a:r>
          </a:p>
          <a:p>
            <a:pPr marR="45085" lvl="0" indent="449580" algn="just">
              <a:buClr>
                <a:srgbClr val="94B6D2"/>
              </a:buClr>
            </a:pPr>
            <a:r>
              <a:rPr lang="ru-RU" dirty="0">
                <a:solidFill>
                  <a:schemeClr val="tx1"/>
                </a:solidFill>
                <a:latin typeface="Times New Roman"/>
                <a:ea typeface="Times New Roman"/>
              </a:rPr>
              <a:t>Безвозмездные поступления из республиканского и областного бюджетов получены в сумме </a:t>
            </a:r>
            <a:r>
              <a:rPr lang="ru-RU" dirty="0" smtClean="0">
                <a:solidFill>
                  <a:schemeClr val="tx1"/>
                </a:solidFill>
                <a:latin typeface="Times New Roman"/>
                <a:ea typeface="Times New Roman"/>
              </a:rPr>
              <a:t>29 410,2 </a:t>
            </a:r>
            <a:r>
              <a:rPr lang="ru-RU" dirty="0">
                <a:solidFill>
                  <a:schemeClr val="tx1"/>
                </a:solidFill>
                <a:latin typeface="Times New Roman"/>
                <a:ea typeface="Times New Roman"/>
              </a:rPr>
              <a:t>тыс. рублей, в том числе дотация в сумме </a:t>
            </a:r>
            <a:r>
              <a:rPr lang="ru-RU" dirty="0" smtClean="0">
                <a:solidFill>
                  <a:schemeClr val="tx1"/>
                </a:solidFill>
                <a:latin typeface="Times New Roman"/>
                <a:ea typeface="Times New Roman"/>
              </a:rPr>
              <a:t>24 817,6</a:t>
            </a:r>
            <a:r>
              <a:rPr lang="ru-RU" dirty="0" smtClean="0">
                <a:solidFill>
                  <a:srgbClr val="FF0000"/>
                </a:solidFill>
                <a:latin typeface="Times New Roman"/>
                <a:ea typeface="Times New Roman"/>
              </a:rPr>
              <a:t> </a:t>
            </a:r>
            <a:r>
              <a:rPr lang="ru-RU" dirty="0">
                <a:solidFill>
                  <a:schemeClr val="tx1"/>
                </a:solidFill>
                <a:latin typeface="Times New Roman"/>
                <a:ea typeface="Times New Roman"/>
              </a:rPr>
              <a:t>тыс. рублей. </a:t>
            </a:r>
          </a:p>
          <a:p>
            <a:pPr marR="45085" lvl="0" indent="449580" algn="just">
              <a:buClr>
                <a:srgbClr val="94B6D2"/>
              </a:buClr>
            </a:pPr>
            <a:r>
              <a:rPr lang="ru-RU" dirty="0">
                <a:solidFill>
                  <a:schemeClr val="tx1"/>
                </a:solidFill>
                <a:latin typeface="Times New Roman"/>
                <a:ea typeface="Times New Roman"/>
              </a:rPr>
              <a:t>Дотация бюджетам первичного уровня из районного бюджета составила </a:t>
            </a:r>
            <a:r>
              <a:rPr lang="ru-RU" dirty="0" smtClean="0">
                <a:solidFill>
                  <a:schemeClr val="tx1"/>
                </a:solidFill>
                <a:latin typeface="Times New Roman"/>
                <a:ea typeface="Times New Roman"/>
              </a:rPr>
              <a:t>304,4 </a:t>
            </a:r>
            <a:r>
              <a:rPr lang="ru-RU" dirty="0">
                <a:solidFill>
                  <a:schemeClr val="tx1"/>
                </a:solidFill>
                <a:latin typeface="Times New Roman"/>
                <a:ea typeface="Times New Roman"/>
              </a:rPr>
              <a:t>тыс.  рублей.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42799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:p14="http://schemas.microsoft.com/office/powerpoint/2010/main" val="2862029998"/>
              </p:ext>
            </p:extLst>
          </p:nvPr>
        </p:nvGraphicFramePr>
        <p:xfrm>
          <a:off x="395536" y="908720"/>
          <a:ext cx="8568952" cy="56886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Rectangle 2"/>
          <p:cNvSpPr>
            <a:spLocks noGrp="1" noChangeArrowheads="1"/>
          </p:cNvSpPr>
          <p:nvPr>
            <p:ph type="ctrTitle"/>
          </p:nvPr>
        </p:nvSpPr>
        <p:spPr>
          <a:xfrm>
            <a:off x="827584" y="-27384"/>
            <a:ext cx="7558534" cy="792088"/>
          </a:xfrm>
        </p:spPr>
        <p:txBody>
          <a:bodyPr>
            <a:noAutofit/>
          </a:bodyPr>
          <a:lstStyle/>
          <a:p>
            <a:pPr algn="ctr" eaLnBrk="1" hangingPunct="1">
              <a:defRPr/>
            </a:pPr>
            <a:r>
              <a:rPr lang="ru-RU" sz="2400" b="1" i="1" dirty="0" smtClean="0">
                <a:solidFill>
                  <a:schemeClr val="tx1"/>
                </a:solidFill>
                <a:latin typeface="Times New Roman" pitchFamily="18" charset="0"/>
              </a:rPr>
              <a:t>Исполнение бюджета   Быховского  района за 201</a:t>
            </a:r>
            <a:r>
              <a:rPr lang="en-US" sz="2400" b="1" i="1" dirty="0" smtClean="0">
                <a:solidFill>
                  <a:schemeClr val="tx1"/>
                </a:solidFill>
                <a:latin typeface="Times New Roman" pitchFamily="18" charset="0"/>
              </a:rPr>
              <a:t>9</a:t>
            </a:r>
            <a:r>
              <a:rPr lang="ru-RU" sz="2400" b="1" i="1" dirty="0" smtClean="0">
                <a:solidFill>
                  <a:schemeClr val="tx1"/>
                </a:solidFill>
                <a:latin typeface="Times New Roman" pitchFamily="18" charset="0"/>
              </a:rPr>
              <a:t> года</a:t>
            </a:r>
          </a:p>
        </p:txBody>
      </p:sp>
    </p:spTree>
    <p:extLst>
      <p:ext uri="{BB962C8B-B14F-4D97-AF65-F5344CB8AC3E}">
        <p14:creationId xmlns:p14="http://schemas.microsoft.com/office/powerpoint/2010/main" val="3944116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:p14="http://schemas.microsoft.com/office/powerpoint/2010/main" val="906833671"/>
              </p:ext>
            </p:extLst>
          </p:nvPr>
        </p:nvGraphicFramePr>
        <p:xfrm>
          <a:off x="395536" y="1397000"/>
          <a:ext cx="8280920" cy="48403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23528" y="620688"/>
            <a:ext cx="8496944" cy="533400"/>
          </a:xfrm>
        </p:spPr>
        <p:txBody>
          <a:bodyPr>
            <a:noAutofit/>
          </a:bodyPr>
          <a:lstStyle/>
          <a:p>
            <a:pPr algn="ctr" eaLnBrk="1" hangingPunct="1">
              <a:defRPr/>
            </a:pPr>
            <a:r>
              <a:rPr lang="ru-RU" sz="2800" b="1" i="1" dirty="0" smtClean="0">
                <a:solidFill>
                  <a:schemeClr val="tx1"/>
                </a:solidFill>
                <a:latin typeface="Times New Roman" pitchFamily="18" charset="0"/>
              </a:rPr>
              <a:t>Структура доходов бюджета Быховского района за 201</a:t>
            </a:r>
            <a:r>
              <a:rPr lang="en-US" sz="2800" b="1" i="1" dirty="0" smtClean="0">
                <a:solidFill>
                  <a:schemeClr val="tx1"/>
                </a:solidFill>
                <a:latin typeface="Times New Roman" pitchFamily="18" charset="0"/>
              </a:rPr>
              <a:t>9</a:t>
            </a:r>
            <a:r>
              <a:rPr lang="ru-RU" sz="2800" b="1" i="1" dirty="0" smtClean="0">
                <a:solidFill>
                  <a:schemeClr val="tx1"/>
                </a:solidFill>
                <a:latin typeface="Times New Roman" pitchFamily="18" charset="0"/>
              </a:rPr>
              <a:t> года</a:t>
            </a:r>
          </a:p>
        </p:txBody>
      </p:sp>
    </p:spTree>
    <p:extLst>
      <p:ext uri="{BB962C8B-B14F-4D97-AF65-F5344CB8AC3E}">
        <p14:creationId xmlns:p14="http://schemas.microsoft.com/office/powerpoint/2010/main" val="3415459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55576" y="188640"/>
            <a:ext cx="7702550" cy="1224136"/>
          </a:xfrm>
        </p:spPr>
        <p:txBody>
          <a:bodyPr>
            <a:noAutofit/>
          </a:bodyPr>
          <a:lstStyle/>
          <a:p>
            <a:pPr algn="ctr">
              <a:defRPr/>
            </a:pPr>
            <a:r>
              <a:rPr lang="ru-RU" sz="1800" b="1" i="1" cap="none" dirty="0">
                <a:solidFill>
                  <a:schemeClr val="tx1"/>
                </a:solidFill>
                <a:effectLst/>
                <a:latin typeface="Times New Roman" pitchFamily="18" charset="0"/>
              </a:rPr>
              <a:t>Структура собственных доходов бюджета Быховского  района                    ( за </a:t>
            </a:r>
            <a:r>
              <a:rPr lang="ru-RU" sz="1800" b="1" i="1" cap="none" dirty="0" smtClean="0">
                <a:solidFill>
                  <a:schemeClr val="tx1"/>
                </a:solidFill>
                <a:effectLst/>
                <a:latin typeface="Times New Roman" pitchFamily="18" charset="0"/>
              </a:rPr>
              <a:t>2019г</a:t>
            </a:r>
            <a:r>
              <a:rPr lang="ru-RU" sz="1800" b="1" i="1" cap="none" dirty="0">
                <a:solidFill>
                  <a:schemeClr val="tx1"/>
                </a:solidFill>
                <a:effectLst/>
                <a:latin typeface="Times New Roman" pitchFamily="18" charset="0"/>
              </a:rPr>
              <a:t>. поступление собственных доходов составило       </a:t>
            </a:r>
            <a:br>
              <a:rPr lang="ru-RU" sz="1800" b="1" i="1" cap="none" dirty="0">
                <a:solidFill>
                  <a:schemeClr val="tx1"/>
                </a:solidFill>
                <a:effectLst/>
                <a:latin typeface="Times New Roman" pitchFamily="18" charset="0"/>
              </a:rPr>
            </a:br>
            <a:r>
              <a:rPr lang="en-US" sz="1800" b="1" i="1" cap="none" dirty="0" smtClean="0">
                <a:solidFill>
                  <a:schemeClr val="tx1"/>
                </a:solidFill>
                <a:effectLst/>
                <a:latin typeface="Times New Roman" pitchFamily="18" charset="0"/>
              </a:rPr>
              <a:t>20 287,</a:t>
            </a:r>
            <a:r>
              <a:rPr lang="ru-RU" sz="1800" b="1" i="1" cap="none" dirty="0" smtClean="0">
                <a:solidFill>
                  <a:schemeClr val="tx1"/>
                </a:solidFill>
                <a:effectLst/>
                <a:latin typeface="Times New Roman" pitchFamily="18" charset="0"/>
              </a:rPr>
              <a:t>9</a:t>
            </a:r>
            <a:r>
              <a:rPr lang="en-US" sz="1800" b="1" i="1" cap="none" dirty="0" smtClean="0">
                <a:solidFill>
                  <a:schemeClr val="tx1"/>
                </a:solidFill>
                <a:effectLst/>
                <a:latin typeface="Times New Roman" pitchFamily="18" charset="0"/>
              </a:rPr>
              <a:t> </a:t>
            </a:r>
            <a:r>
              <a:rPr lang="ru-RU" sz="1800" b="1" i="1" cap="none" dirty="0" smtClean="0">
                <a:solidFill>
                  <a:schemeClr val="tx1"/>
                </a:solidFill>
                <a:effectLst/>
                <a:latin typeface="Times New Roman" pitchFamily="18" charset="0"/>
              </a:rPr>
              <a:t>тыс</a:t>
            </a:r>
            <a:r>
              <a:rPr lang="ru-RU" sz="1800" b="1" i="1" cap="none" dirty="0">
                <a:solidFill>
                  <a:schemeClr val="tx1"/>
                </a:solidFill>
                <a:effectLst/>
                <a:latin typeface="Times New Roman" pitchFamily="18" charset="0"/>
              </a:rPr>
              <a:t>. рублей, рост с учетом роста потребительских цен и без доплаты РУП «</a:t>
            </a:r>
            <a:r>
              <a:rPr lang="ru-RU" sz="1800" b="1" i="1" cap="none" dirty="0" err="1">
                <a:solidFill>
                  <a:schemeClr val="tx1"/>
                </a:solidFill>
                <a:effectLst/>
                <a:latin typeface="Times New Roman" pitchFamily="18" charset="0"/>
              </a:rPr>
              <a:t>Могилевэнерго</a:t>
            </a:r>
            <a:r>
              <a:rPr lang="ru-RU" sz="1800" b="1" i="1" cap="none" dirty="0">
                <a:solidFill>
                  <a:schemeClr val="tx1"/>
                </a:solidFill>
                <a:effectLst/>
                <a:latin typeface="Times New Roman" pitchFamily="18" charset="0"/>
              </a:rPr>
              <a:t>» составил </a:t>
            </a:r>
            <a:r>
              <a:rPr lang="en-US" sz="1800" b="1" i="1" cap="none" dirty="0" smtClean="0">
                <a:solidFill>
                  <a:schemeClr val="tx1"/>
                </a:solidFill>
                <a:effectLst/>
                <a:latin typeface="Times New Roman" pitchFamily="18" charset="0"/>
              </a:rPr>
              <a:t>105,9</a:t>
            </a:r>
            <a:r>
              <a:rPr lang="ru-RU" sz="1800" b="1" i="1" cap="none" dirty="0" smtClean="0">
                <a:solidFill>
                  <a:schemeClr val="tx1"/>
                </a:solidFill>
                <a:effectLst/>
                <a:latin typeface="Times New Roman" pitchFamily="18" charset="0"/>
              </a:rPr>
              <a:t>%)</a:t>
            </a:r>
            <a:endParaRPr lang="ru-RU" sz="1800" b="1" i="1" dirty="0" smtClean="0">
              <a:solidFill>
                <a:schemeClr val="tx1"/>
              </a:solidFill>
              <a:latin typeface="Times New Roman" pitchFamily="18" charset="0"/>
            </a:endParaRPr>
          </a:p>
        </p:txBody>
      </p:sp>
      <p:graphicFrame>
        <p:nvGraphicFramePr>
          <p:cNvPr id="6" name="Диаграмма 5"/>
          <p:cNvGraphicFramePr/>
          <p:nvPr>
            <p:extLst>
              <p:ext uri="{D42A27DB-BD31-4B8C-83A1-F6EECF244321}">
                <p14:modId xmlns:p14="http://schemas.microsoft.com/office/powerpoint/2010/main" val="786270105"/>
              </p:ext>
            </p:extLst>
          </p:nvPr>
        </p:nvGraphicFramePr>
        <p:xfrm>
          <a:off x="827584" y="1412776"/>
          <a:ext cx="7704856" cy="45365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490734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39552" y="188640"/>
            <a:ext cx="8278614" cy="533400"/>
          </a:xfrm>
        </p:spPr>
        <p:txBody>
          <a:bodyPr>
            <a:noAutofit/>
          </a:bodyPr>
          <a:lstStyle/>
          <a:p>
            <a:pPr eaLnBrk="1" hangingPunct="1">
              <a:defRPr/>
            </a:pPr>
            <a:r>
              <a:rPr lang="ru-RU" sz="2400" b="1" i="1" dirty="0" smtClean="0">
                <a:solidFill>
                  <a:schemeClr val="tx1"/>
                </a:solidFill>
                <a:latin typeface="Times New Roman" pitchFamily="18" charset="0"/>
              </a:rPr>
              <a:t>Основные </a:t>
            </a:r>
            <a:r>
              <a:rPr lang="ru-RU" sz="2400" b="1" i="1" dirty="0" err="1" smtClean="0">
                <a:solidFill>
                  <a:schemeClr val="tx1"/>
                </a:solidFill>
                <a:latin typeface="Times New Roman" pitchFamily="18" charset="0"/>
              </a:rPr>
              <a:t>бюджетообразующие</a:t>
            </a:r>
            <a:r>
              <a:rPr lang="ru-RU" sz="2400" b="1" i="1" dirty="0" smtClean="0">
                <a:solidFill>
                  <a:schemeClr val="tx1"/>
                </a:solidFill>
                <a:latin typeface="Times New Roman" pitchFamily="18" charset="0"/>
              </a:rPr>
              <a:t> предприятия района</a:t>
            </a:r>
          </a:p>
        </p:txBody>
      </p:sp>
      <p:graphicFrame>
        <p:nvGraphicFramePr>
          <p:cNvPr id="3" name="Диаграмма 2"/>
          <p:cNvGraphicFramePr/>
          <p:nvPr>
            <p:extLst>
              <p:ext uri="{D42A27DB-BD31-4B8C-83A1-F6EECF244321}">
                <p14:modId xmlns:p14="http://schemas.microsoft.com/office/powerpoint/2010/main" val="695073550"/>
              </p:ext>
            </p:extLst>
          </p:nvPr>
        </p:nvGraphicFramePr>
        <p:xfrm>
          <a:off x="179512" y="620688"/>
          <a:ext cx="8712968" cy="60486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60378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667544"/>
          </a:xfrm>
        </p:spPr>
        <p:txBody>
          <a:bodyPr>
            <a:normAutofit/>
          </a:bodyPr>
          <a:lstStyle/>
          <a:p>
            <a:pPr algn="ctr"/>
            <a:r>
              <a:rPr lang="ru-RU" sz="20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Задолженность по налогам в районный бюджет</a:t>
            </a:r>
            <a:endParaRPr lang="ru-RU" sz="2000" b="1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78110476"/>
              </p:ext>
            </p:extLst>
          </p:nvPr>
        </p:nvGraphicFramePr>
        <p:xfrm>
          <a:off x="755576" y="1700807"/>
          <a:ext cx="7704856" cy="4248472"/>
        </p:xfrm>
        <a:graphic>
          <a:graphicData uri="http://schemas.openxmlformats.org/drawingml/2006/table">
            <a:tbl>
              <a:tblPr firstRow="1" firstCol="1" bandRow="1"/>
              <a:tblGrid>
                <a:gridCol w="4987376"/>
                <a:gridCol w="2717480"/>
              </a:tblGrid>
              <a:tr h="163467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i="1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Наименование юридического лица</a:t>
                      </a:r>
                      <a:endParaRPr lang="ru-RU" sz="1800" b="1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i="1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Сумма ,</a:t>
                      </a: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i="1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тыс. руб.</a:t>
                      </a:r>
                      <a:endParaRPr lang="ru-RU" sz="1800" b="1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4552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i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ОАО «Воронино»</a:t>
                      </a:r>
                      <a:endParaRPr lang="ru-RU" sz="20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i="1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14,6</a:t>
                      </a:r>
                      <a:endParaRPr lang="ru-RU" sz="20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2276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i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ООО «</a:t>
                      </a:r>
                      <a:r>
                        <a:rPr lang="ru-RU" sz="2000" i="1" dirty="0" err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Спецавто</a:t>
                      </a:r>
                      <a:r>
                        <a:rPr lang="ru-RU" sz="2000" i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-логистика»</a:t>
                      </a:r>
                      <a:endParaRPr lang="ru-RU" sz="20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i="1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7,8</a:t>
                      </a:r>
                      <a:endParaRPr lang="ru-RU" sz="20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2276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Физические лица</a:t>
                      </a:r>
                      <a:endParaRPr lang="ru-RU" sz="20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15,5</a:t>
                      </a:r>
                      <a:endParaRPr lang="ru-RU" sz="20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2276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Всего</a:t>
                      </a:r>
                      <a:endParaRPr lang="ru-RU" sz="20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37,9</a:t>
                      </a:r>
                      <a:endParaRPr lang="ru-RU" sz="20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3400284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2500" i="1" dirty="0">
                <a:solidFill>
                  <a:schemeClr val="tx1"/>
                </a:solidFill>
              </a:rPr>
              <a:t>Задолженность по налогам в районный бюджет по организациям, находящимся в стадии санации </a:t>
            </a:r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6468380"/>
              </p:ext>
            </p:extLst>
          </p:nvPr>
        </p:nvGraphicFramePr>
        <p:xfrm>
          <a:off x="683567" y="1484785"/>
          <a:ext cx="7848872" cy="5040559"/>
        </p:xfrm>
        <a:graphic>
          <a:graphicData uri="http://schemas.openxmlformats.org/drawingml/2006/table">
            <a:tbl>
              <a:tblPr/>
              <a:tblGrid>
                <a:gridCol w="3385788"/>
                <a:gridCol w="1419295"/>
                <a:gridCol w="1419295"/>
                <a:gridCol w="1624494"/>
              </a:tblGrid>
              <a:tr h="979309"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на </a:t>
                      </a:r>
                      <a:r>
                        <a:rPr lang="ru-RU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01.01.201</a:t>
                      </a:r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9 </a:t>
                      </a:r>
                      <a:r>
                        <a:rPr lang="ru-RU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г.</a:t>
                      </a:r>
                      <a:r>
                        <a:rPr lang="ru-RU" sz="20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</a:t>
                      </a:r>
                      <a:r>
                        <a:rPr lang="ru-RU" sz="20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тыс.руб</a:t>
                      </a:r>
                      <a:r>
                        <a:rPr lang="ru-RU" sz="20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.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на </a:t>
                      </a:r>
                      <a:r>
                        <a:rPr lang="ru-RU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01.01.20</a:t>
                      </a:r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20</a:t>
                      </a:r>
                      <a:r>
                        <a:rPr lang="ru-RU" sz="20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</a:t>
                      </a:r>
                      <a:r>
                        <a:rPr lang="ru-RU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г. тыс. руб.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Рост (+), снижение(-) тыс. руб.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76874">
                <a:tc>
                  <a:txBody>
                    <a:bodyPr/>
                    <a:lstStyle/>
                    <a:p>
                      <a:pPr algn="l" fontAlgn="b"/>
                      <a:r>
                        <a:rPr lang="ru-RU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ОАО "Быховский КОСЗ"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158,6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50,5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-108,0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20080">
                <a:tc>
                  <a:txBody>
                    <a:bodyPr/>
                    <a:lstStyle/>
                    <a:p>
                      <a:pPr algn="l" fontAlgn="b"/>
                      <a:r>
                        <a:rPr lang="ru-RU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Филиал "</a:t>
                      </a:r>
                      <a:r>
                        <a:rPr lang="ru-RU" sz="2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Мокрянский</a:t>
                      </a:r>
                      <a:r>
                        <a:rPr lang="ru-RU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"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293,4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368,6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75,2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20080">
                <a:tc>
                  <a:txBody>
                    <a:bodyPr/>
                    <a:lstStyle/>
                    <a:p>
                      <a:pPr algn="l" fontAlgn="b"/>
                      <a:r>
                        <a:rPr lang="ru-RU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ООО "Завод полимерной упаковки"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15,5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24,8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9,3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48072">
                <a:tc>
                  <a:txBody>
                    <a:bodyPr/>
                    <a:lstStyle/>
                    <a:p>
                      <a:pPr algn="l" fontAlgn="b"/>
                      <a:r>
                        <a:rPr lang="ru-RU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ОАО</a:t>
                      </a:r>
                      <a:r>
                        <a:rPr lang="ru-RU" sz="20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</a:t>
                      </a:r>
                      <a:r>
                        <a:rPr lang="ru-RU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"</a:t>
                      </a:r>
                      <a:r>
                        <a:rPr lang="ru-RU" sz="20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Следюки</a:t>
                      </a:r>
                      <a:r>
                        <a:rPr lang="ru-RU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"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9,7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86,9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77,2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48072">
                <a:tc>
                  <a:txBody>
                    <a:bodyPr/>
                    <a:lstStyle/>
                    <a:p>
                      <a:pPr algn="l" fontAlgn="b"/>
                      <a:r>
                        <a:rPr lang="ru-RU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Прочие</a:t>
                      </a:r>
                      <a:r>
                        <a:rPr lang="ru-RU" sz="20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коммерческие организации и ИП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2,7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47,0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44,3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48072">
                <a:tc>
                  <a:txBody>
                    <a:bodyPr/>
                    <a:lstStyle/>
                    <a:p>
                      <a:pPr algn="l" fontAlgn="b"/>
                      <a:r>
                        <a:rPr lang="ru-RU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Итого: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479,9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577,9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98,0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343477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Расходы консолидированного бюджета Быховского района за </a:t>
            </a:r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2019 год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indent="0" algn="just">
              <a:buNone/>
            </a:pPr>
            <a:r>
              <a:rPr lang="ru-RU" dirty="0" smtClean="0">
                <a:solidFill>
                  <a:schemeClr val="tx1"/>
                </a:solidFill>
                <a:latin typeface="Times New Roman"/>
                <a:ea typeface="Times New Roman"/>
              </a:rPr>
              <a:t>    Расходы </a:t>
            </a:r>
            <a:r>
              <a:rPr lang="ru-RU" dirty="0">
                <a:solidFill>
                  <a:schemeClr val="tx1"/>
                </a:solidFill>
                <a:latin typeface="Times New Roman"/>
                <a:ea typeface="Times New Roman"/>
              </a:rPr>
              <a:t>консолидированного бюджета Быховского района за </a:t>
            </a:r>
            <a:r>
              <a:rPr lang="ru-RU" dirty="0" smtClean="0">
                <a:solidFill>
                  <a:schemeClr val="tx1"/>
                </a:solidFill>
                <a:latin typeface="Times New Roman"/>
                <a:ea typeface="Times New Roman"/>
              </a:rPr>
              <a:t>2019 год </a:t>
            </a:r>
            <a:r>
              <a:rPr lang="ru-RU" dirty="0">
                <a:solidFill>
                  <a:schemeClr val="tx1"/>
                </a:solidFill>
                <a:latin typeface="Times New Roman"/>
                <a:ea typeface="Times New Roman"/>
              </a:rPr>
              <a:t>составили </a:t>
            </a:r>
            <a:r>
              <a:rPr lang="ru-RU" dirty="0" smtClean="0">
                <a:solidFill>
                  <a:schemeClr val="tx1"/>
                </a:solidFill>
                <a:latin typeface="Times New Roman"/>
                <a:ea typeface="Times New Roman"/>
              </a:rPr>
              <a:t>48 348,2</a:t>
            </a:r>
            <a:r>
              <a:rPr lang="ru-RU" dirty="0" smtClean="0">
                <a:solidFill>
                  <a:srgbClr val="FF0000"/>
                </a:solidFill>
                <a:latin typeface="Times New Roman"/>
                <a:ea typeface="Times New Roman"/>
              </a:rPr>
              <a:t> </a:t>
            </a:r>
            <a:r>
              <a:rPr lang="ru-RU" dirty="0">
                <a:solidFill>
                  <a:schemeClr val="tx1"/>
                </a:solidFill>
                <a:latin typeface="Times New Roman"/>
                <a:ea typeface="Times New Roman"/>
              </a:rPr>
              <a:t>тыс. </a:t>
            </a:r>
            <a:r>
              <a:rPr lang="ru-RU" dirty="0" smtClean="0">
                <a:solidFill>
                  <a:schemeClr val="tx1"/>
                </a:solidFill>
                <a:latin typeface="Times New Roman"/>
                <a:ea typeface="Times New Roman"/>
              </a:rPr>
              <a:t>рублей.</a:t>
            </a:r>
          </a:p>
          <a:p>
            <a:pPr indent="0" algn="just">
              <a:buNone/>
            </a:pPr>
            <a:r>
              <a:rPr lang="ru-RU" dirty="0" smtClean="0">
                <a:solidFill>
                  <a:schemeClr val="tx1"/>
                </a:solidFill>
                <a:latin typeface="Times New Roman"/>
                <a:ea typeface="Times New Roman"/>
              </a:rPr>
              <a:t>    Бюджет </a:t>
            </a:r>
            <a:r>
              <a:rPr lang="ru-RU" dirty="0">
                <a:solidFill>
                  <a:schemeClr val="tx1"/>
                </a:solidFill>
                <a:latin typeface="Times New Roman"/>
                <a:ea typeface="Times New Roman"/>
              </a:rPr>
              <a:t>района в отчетном периоде сохранил социальную направленность: на социальную сферу (без учета расходов на капстроительство) направлено </a:t>
            </a:r>
            <a:r>
              <a:rPr lang="ru-RU" dirty="0" smtClean="0">
                <a:solidFill>
                  <a:schemeClr val="tx1"/>
                </a:solidFill>
                <a:latin typeface="Times New Roman"/>
                <a:ea typeface="Times New Roman"/>
              </a:rPr>
              <a:t>35 782,0</a:t>
            </a:r>
            <a:r>
              <a:rPr lang="ru-RU" dirty="0" smtClean="0">
                <a:solidFill>
                  <a:srgbClr val="FF0000"/>
                </a:solidFill>
                <a:latin typeface="Times New Roman"/>
                <a:ea typeface="Times New Roman"/>
              </a:rPr>
              <a:t> </a:t>
            </a:r>
            <a:r>
              <a:rPr lang="ru-RU" dirty="0">
                <a:solidFill>
                  <a:schemeClr val="tx1"/>
                </a:solidFill>
                <a:latin typeface="Times New Roman"/>
                <a:ea typeface="Times New Roman"/>
              </a:rPr>
              <a:t>тыс. рублей, или </a:t>
            </a:r>
            <a:r>
              <a:rPr lang="ru-RU" dirty="0" smtClean="0">
                <a:solidFill>
                  <a:schemeClr val="tx1"/>
                </a:solidFill>
                <a:latin typeface="Times New Roman"/>
                <a:ea typeface="Times New Roman"/>
              </a:rPr>
              <a:t>74% </a:t>
            </a:r>
            <a:r>
              <a:rPr lang="ru-RU" dirty="0">
                <a:solidFill>
                  <a:schemeClr val="tx1"/>
                </a:solidFill>
                <a:latin typeface="Times New Roman"/>
                <a:ea typeface="Times New Roman"/>
              </a:rPr>
              <a:t>объёма расходов бюджета.</a:t>
            </a:r>
            <a:r>
              <a:rPr lang="ru-RU" b="1" dirty="0">
                <a:solidFill>
                  <a:schemeClr val="tx1"/>
                </a:solidFill>
                <a:latin typeface="Times New Roman"/>
                <a:ea typeface="Times New Roman"/>
              </a:rPr>
              <a:t> </a:t>
            </a:r>
          </a:p>
          <a:p>
            <a:pPr marR="45085" indent="0" algn="just">
              <a:buNone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Расходы 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 финансирование первоочередных расходов бюджета (заработная плата с начислениями, лекарственные средства и изделия медицинского назначения, продукты питания, текущие и капитальные бюджетные трансферты населению, субсидии, оплата коммунальных услуг, обслуживание государственного долга) составили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41 315,8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тыс. рублей, или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85,5% 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от расходов бюджета.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5383740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5817</TotalTime>
  <Words>980</Words>
  <Application>Microsoft Office PowerPoint</Application>
  <PresentationFormat>Экран (4:3)</PresentationFormat>
  <Paragraphs>279</Paragraphs>
  <Slides>18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Трек</vt:lpstr>
      <vt:lpstr>ОТЧЕТ ОБ ИСПОЛНЕНИИ БЮДЖЕТА БЫХОВСКОГО РАЙОНА ЗА 2019 ГОД</vt:lpstr>
      <vt:lpstr>Доходы консолидированного бюджета  Быховского района за 2019 год</vt:lpstr>
      <vt:lpstr>Исполнение бюджета   Быховского  района за 2019 года</vt:lpstr>
      <vt:lpstr>Структура доходов бюджета Быховского района за 2019 года</vt:lpstr>
      <vt:lpstr>Структура собственных доходов бюджета Быховского  района                    ( за 2019г. поступление собственных доходов составило        20 287,9 тыс. рублей, рост с учетом роста потребительских цен и без доплаты РУП «Могилевэнерго» составил 105,9%)</vt:lpstr>
      <vt:lpstr>Основные бюджетообразующие предприятия района</vt:lpstr>
      <vt:lpstr>Задолженность по налогам в районный бюджет</vt:lpstr>
      <vt:lpstr>Задолженность по налогам в районный бюджет по организациям, находящимся в стадии санации </vt:lpstr>
      <vt:lpstr>Расходы консолидированного бюджета Быховского района за 2019 год</vt:lpstr>
      <vt:lpstr>Презентация PowerPoint</vt:lpstr>
      <vt:lpstr>Презентация PowerPoint</vt:lpstr>
      <vt:lpstr>Презентация PowerPoint</vt:lpstr>
      <vt:lpstr>Презентация PowerPoint</vt:lpstr>
      <vt:lpstr>Дебиторская задолженность УКП «Жилкомхоз»  (за коммунальные услуги)</vt:lpstr>
      <vt:lpstr>Финансирование расходов  по Указу №357</vt:lpstr>
      <vt:lpstr> Потери бюджета за  2019 г </vt:lpstr>
      <vt:lpstr>Объем долговых обязательств органов местного управления и самоуправления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Картузова</cp:lastModifiedBy>
  <cp:revision>705</cp:revision>
  <cp:lastPrinted>2020-01-24T05:07:32Z</cp:lastPrinted>
  <dcterms:created xsi:type="dcterms:W3CDTF">2015-12-27T14:26:40Z</dcterms:created>
  <dcterms:modified xsi:type="dcterms:W3CDTF">2020-02-19T08:47:33Z</dcterms:modified>
</cp:coreProperties>
</file>