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2"/>
  </p:notesMasterIdLst>
  <p:sldIdLst>
    <p:sldId id="256" r:id="rId2"/>
    <p:sldId id="301" r:id="rId3"/>
    <p:sldId id="261" r:id="rId4"/>
    <p:sldId id="297" r:id="rId5"/>
    <p:sldId id="264" r:id="rId6"/>
    <p:sldId id="284" r:id="rId7"/>
    <p:sldId id="295" r:id="rId8"/>
    <p:sldId id="298" r:id="rId9"/>
    <p:sldId id="282" r:id="rId10"/>
    <p:sldId id="302" r:id="rId11"/>
    <p:sldId id="258" r:id="rId12"/>
    <p:sldId id="259" r:id="rId13"/>
    <p:sldId id="299" r:id="rId14"/>
    <p:sldId id="283" r:id="rId15"/>
    <p:sldId id="287" r:id="rId16"/>
    <p:sldId id="296" r:id="rId17"/>
    <p:sldId id="300" r:id="rId18"/>
    <p:sldId id="303" r:id="rId19"/>
    <p:sldId id="304" r:id="rId20"/>
    <p:sldId id="288" r:id="rId21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373E4"/>
    <a:srgbClr val="6600FF"/>
    <a:srgbClr val="3366FF"/>
    <a:srgbClr val="000000"/>
    <a:srgbClr val="FF3300"/>
    <a:srgbClr val="FFFF00"/>
    <a:srgbClr val="FF66FF"/>
    <a:srgbClr val="CC99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9" autoAdjust="0"/>
    <p:restoredTop sz="87908" autoAdjust="0"/>
  </p:normalViewPr>
  <p:slideViewPr>
    <p:cSldViewPr>
      <p:cViewPr>
        <p:scale>
          <a:sx n="100" d="100"/>
          <a:sy n="100" d="100"/>
        </p:scale>
        <p:origin x="-936" y="2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1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04050063531691"/>
          <c:y val="6.461412866924772E-2"/>
          <c:w val="0.83475482182651972"/>
          <c:h val="0.7387544140665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Уточненный план          январь-сентябрь  2019 года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2"/>
              <c:layout>
                <c:manualLayout>
                  <c:x val="-1.9370280052916623E-2"/>
                  <c:y val="-8.92850864671857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Лист1!$B$2:$D$2</c:f>
              <c:numCache>
                <c:formatCode>#,##0.0</c:formatCode>
                <c:ptCount val="3"/>
                <c:pt idx="0">
                  <c:v>35598.6</c:v>
                </c:pt>
                <c:pt idx="1">
                  <c:v>35676.1</c:v>
                </c:pt>
                <c:pt idx="2">
                  <c:v>-77.5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 январь-сентябрь 2019 года (тыс. руб.)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dLbl>
              <c:idx val="0"/>
              <c:layout>
                <c:manualLayout>
                  <c:x val="3.0672920400148774E-3"/>
                  <c:y val="-8.9302665385983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672920400148774E-3"/>
                  <c:y val="-2.2325226873526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670028260165304E-3"/>
                  <c:y val="-2.23181953060067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Лист1!$B$3:$D$3</c:f>
              <c:numCache>
                <c:formatCode>#,##0.0</c:formatCode>
                <c:ptCount val="3"/>
                <c:pt idx="0">
                  <c:v>34783.1</c:v>
                </c:pt>
                <c:pt idx="1">
                  <c:v>34114.9</c:v>
                </c:pt>
                <c:pt idx="2">
                  <c:v>668.19999999999709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80960"/>
        <c:axId val="16307328"/>
      </c:barChart>
      <c:catAx>
        <c:axId val="1628096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6307328"/>
        <c:crosses val="autoZero"/>
        <c:auto val="1"/>
        <c:lblAlgn val="ctr"/>
        <c:lblOffset val="100"/>
        <c:tickLblSkip val="1"/>
        <c:noMultiLvlLbl val="0"/>
      </c:catAx>
      <c:valAx>
        <c:axId val="16307328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809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803915344606904"/>
          <c:y val="7.4563620919757156E-2"/>
          <c:w val="0.28713995546388565"/>
          <c:h val="0.5552435102147581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 (тыс.руб.)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28431.4</c:v>
                </c:pt>
                <c:pt idx="1">
                  <c:v>1985.8</c:v>
                </c:pt>
                <c:pt idx="2">
                  <c:v>16735.8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  январь-сентябрь 2019 (тыс. руб.)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21600.7</c:v>
                </c:pt>
                <c:pt idx="1">
                  <c:v>1546.3</c:v>
                </c:pt>
                <c:pt idx="2">
                  <c:v>12454.5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Исполнено (тыс.руб.)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Безвозмездные поступления</c:v>
                </c:pt>
                <c:pt idx="1">
                  <c:v>Неналоговые доходы</c:v>
                </c:pt>
                <c:pt idx="2">
                  <c:v>Налоговые доходы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20319.3</c:v>
                </c:pt>
                <c:pt idx="1">
                  <c:v>1719.3</c:v>
                </c:pt>
                <c:pt idx="2">
                  <c:v>12744.4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51334912"/>
        <c:axId val="151336448"/>
        <c:axId val="0"/>
      </c:bar3DChart>
      <c:catAx>
        <c:axId val="15133491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1336448"/>
        <c:crosses val="autoZero"/>
        <c:auto val="1"/>
        <c:lblAlgn val="ctr"/>
        <c:lblOffset val="100"/>
        <c:noMultiLvlLbl val="0"/>
      </c:catAx>
      <c:valAx>
        <c:axId val="151336448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5133491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4.4266645811284137E-2"/>
          <c:y val="4.5768311945072221E-2"/>
          <c:w val="0.95573335418871574"/>
          <c:h val="8.9494740386027366E-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январь-сентябрь 2018  (тыс. руб)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117,4 %</c:v>
                </c:pt>
                <c:pt idx="1">
                  <c:v>Прочие налоговые доходы 103,4%</c:v>
                </c:pt>
                <c:pt idx="2">
                  <c:v>Налоги из выручки  115,5%</c:v>
                </c:pt>
                <c:pt idx="3">
                  <c:v>Налог на прибыль  118,2%</c:v>
                </c:pt>
                <c:pt idx="4">
                  <c:v>Налоги на собственность  52,0%</c:v>
                </c:pt>
                <c:pt idx="5">
                  <c:v>Налог на добавленную стоимость 100,3%</c:v>
                </c:pt>
                <c:pt idx="6">
                  <c:v>Подоходный налог  105,9 %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 formatCode="#,##0.00">
                  <c:v>1464.8</c:v>
                </c:pt>
                <c:pt idx="1">
                  <c:v>141.19999999999999</c:v>
                </c:pt>
                <c:pt idx="2" formatCode="#,##0.00">
                  <c:v>1898.1</c:v>
                </c:pt>
                <c:pt idx="3">
                  <c:v>272.7</c:v>
                </c:pt>
                <c:pt idx="4" formatCode="#,##0.00">
                  <c:v>2949.2</c:v>
                </c:pt>
                <c:pt idx="5" formatCode="#,##0.00">
                  <c:v>2740.2</c:v>
                </c:pt>
                <c:pt idx="6" formatCode="#,##0">
                  <c:v>5480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январь-сентябрь 2019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3"/>
              <c:layout>
                <c:manualLayout>
                  <c:x val="1.6483111429986491E-3"/>
                  <c:y val="2.7995125762040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117,4 %</c:v>
                </c:pt>
                <c:pt idx="1">
                  <c:v>Прочие налоговые доходы 103,4%</c:v>
                </c:pt>
                <c:pt idx="2">
                  <c:v>Налоги из выручки  115,5%</c:v>
                </c:pt>
                <c:pt idx="3">
                  <c:v>Налог на прибыль  118,2%</c:v>
                </c:pt>
                <c:pt idx="4">
                  <c:v>Налоги на собственность  52,0%</c:v>
                </c:pt>
                <c:pt idx="5">
                  <c:v>Налог на добавленную стоимость 100,3%</c:v>
                </c:pt>
                <c:pt idx="6">
                  <c:v>Подоходный налог  105,9 %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 formatCode="#,##0.00">
                  <c:v>1719.3</c:v>
                </c:pt>
                <c:pt idx="1">
                  <c:v>146</c:v>
                </c:pt>
                <c:pt idx="2" formatCode="#,##0.00">
                  <c:v>2193.1999999999998</c:v>
                </c:pt>
                <c:pt idx="3">
                  <c:v>322.39999999999998</c:v>
                </c:pt>
                <c:pt idx="4" formatCode="#,##0.00">
                  <c:v>1532.4</c:v>
                </c:pt>
                <c:pt idx="5" formatCode="#,##0.00">
                  <c:v>2748.9</c:v>
                </c:pt>
                <c:pt idx="6" formatCode="#,##0.00">
                  <c:v>5801.5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54208"/>
        <c:axId val="8664192"/>
      </c:barChart>
      <c:catAx>
        <c:axId val="86542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8664192"/>
        <c:crosses val="autoZero"/>
        <c:auto val="1"/>
        <c:lblAlgn val="ctr"/>
        <c:lblOffset val="100"/>
        <c:noMultiLvlLbl val="0"/>
      </c:catAx>
      <c:valAx>
        <c:axId val="8664192"/>
        <c:scaling>
          <c:orientation val="minMax"/>
        </c:scaling>
        <c:delete val="1"/>
        <c:axPos val="b"/>
        <c:majorGridlines/>
        <c:numFmt formatCode="#,##0.00" sourceLinked="1"/>
        <c:majorTickMark val="out"/>
        <c:minorTickMark val="none"/>
        <c:tickLblPos val="nextTo"/>
        <c:crossAx val="86542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rgbClr val="3366FF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90080607290133"/>
          <c:y val="0"/>
          <c:w val="0.81099193927098667"/>
          <c:h val="0.5779565302072060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C000"/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solidFill>
                  <a:srgbClr val="FFC00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solidFill>
                  <a:srgbClr val="FFC00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solidFill>
                  <a:srgbClr val="FFC000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accent5">
                  <a:lumMod val="50000"/>
                </a:schemeClr>
              </a:solidFill>
              <a:ln>
                <a:solidFill>
                  <a:srgbClr val="FFC000"/>
                </a:solidFill>
              </a:ln>
            </c:spPr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FFC000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FFC000"/>
                </a:solidFill>
              </a:ln>
            </c:spPr>
          </c:dPt>
          <c:dPt>
            <c:idx val="8"/>
            <c:invertIfNegative val="0"/>
            <c:bubble3D val="0"/>
            <c:spPr>
              <a:solidFill>
                <a:schemeClr val="bg2">
                  <a:lumMod val="25000"/>
                </a:schemeClr>
              </a:solidFill>
              <a:ln>
                <a:solidFill>
                  <a:srgbClr val="FFC000"/>
                </a:solidFill>
              </a:ln>
            </c:spPr>
          </c:dPt>
          <c:cat>
            <c:strRef>
              <c:f>Лист1!$A$2:$A$10</c:f>
              <c:strCache>
                <c:ptCount val="9"/>
                <c:pt idx="0">
                  <c:v>Филиал "Белмит" 964,7 тыс. руб.</c:v>
                </c:pt>
                <c:pt idx="1">
                  <c:v>СЗАО "Агролинк" 525,3 тыс. руб.</c:v>
                </c:pt>
                <c:pt idx="2">
                  <c:v>ГЛХУ "Быховский лесхоз" 492,2 тыс. руб.</c:v>
                </c:pt>
                <c:pt idx="3">
                  <c:v>УКП "Жилкомхоз" 424,5тыс. руб.</c:v>
                </c:pt>
                <c:pt idx="4">
                  <c:v>РУП "Могилевэнерго" 353,8 тыс.руб.</c:v>
                </c:pt>
                <c:pt idx="5">
                  <c:v>ОАО "Днепровское" 280,3 тыс. руб.</c:v>
                </c:pt>
                <c:pt idx="6">
                  <c:v>УПКП "Быховрайводоканал" -261,9тыс. руб.</c:v>
                </c:pt>
                <c:pt idx="7">
                  <c:v>Сельскохозяйственные организации-676,1 тыс.руб.</c:v>
                </c:pt>
                <c:pt idx="8">
                  <c:v>ИП 692,6 тыс. руб.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8.2000000000000003E-2</c:v>
                </c:pt>
                <c:pt idx="1">
                  <c:v>4.4999999999999998E-2</c:v>
                </c:pt>
                <c:pt idx="2">
                  <c:v>4.2000000000000003E-2</c:v>
                </c:pt>
                <c:pt idx="3">
                  <c:v>3.5999999999999997E-2</c:v>
                </c:pt>
                <c:pt idx="4">
                  <c:v>0.03</c:v>
                </c:pt>
                <c:pt idx="5">
                  <c:v>2.4E-2</c:v>
                </c:pt>
                <c:pt idx="6">
                  <c:v>2.1999999999999999E-2</c:v>
                </c:pt>
                <c:pt idx="7">
                  <c:v>5.8000000000000003E-2</c:v>
                </c:pt>
                <c:pt idx="8">
                  <c:v>5.8999999999999997E-2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8476544"/>
        <c:axId val="8478080"/>
        <c:axId val="0"/>
      </c:bar3DChart>
      <c:catAx>
        <c:axId val="84765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Arial Narrow" pitchFamily="34" charset="0"/>
              </a:defRPr>
            </a:pPr>
            <a:endParaRPr lang="ru-RU"/>
          </a:p>
        </c:txPr>
        <c:crossAx val="8478080"/>
        <c:crosses val="autoZero"/>
        <c:auto val="1"/>
        <c:lblAlgn val="ctr"/>
        <c:lblOffset val="100"/>
        <c:noMultiLvlLbl val="0"/>
      </c:catAx>
      <c:valAx>
        <c:axId val="8478080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847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январь-сентябрь  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функциональной классификации</a:t>
            </a:r>
            <a:r>
              <a:rPr lang="ru-RU" b="0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расходов бюджета</a:t>
            </a:r>
          </a:p>
        </c:rich>
      </c:tx>
      <c:layout>
        <c:manualLayout>
          <c:xMode val="edge"/>
          <c:yMode val="edge"/>
          <c:x val="0.10795252441605462"/>
          <c:y val="1.16775452757739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5.9175253675517535E-2"/>
          <c:y val="1.3469182436519399E-3"/>
          <c:w val="0.92465756119690401"/>
          <c:h val="0.977096834919576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Lbls>
            <c:dLbl>
              <c:idx val="3"/>
              <c:layout>
                <c:manualLayout>
                  <c:x val="1.6074427771330731E-2"/>
                  <c:y val="-2.559993334073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711323741806466E-2"/>
                  <c:y val="-6.0942302707106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301441296438582E-2"/>
                  <c:y val="1.34711671905726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numRef>
              <c:f>Лист1!$A$2:$A$8</c:f>
              <c:numCache>
                <c:formatCode>General</c:formatCode>
                <c:ptCount val="7"/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</c:v>
                </c:pt>
              </c:strCache>
            </c:strRef>
          </c:tx>
          <c:explosion val="25"/>
          <c:cat>
            <c:numRef>
              <c:f>Лист1!$A$2:$A$8</c:f>
              <c:numCache>
                <c:formatCode>General</c:formatCode>
                <c:ptCount val="7"/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numRef>
              <c:f>Лист1!$A$2:$A$8</c:f>
              <c:numCache>
                <c:formatCode>General</c:formatCode>
                <c:ptCount val="7"/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C00000"/>
              </a:solidFill>
            </c:spPr>
          </c:dPt>
          <c:dPt>
            <c:idx val="1"/>
            <c:bubble3D val="0"/>
            <c:spPr>
              <a:solidFill>
                <a:srgbClr val="F373E4"/>
              </a:solidFill>
            </c:spPr>
          </c:dPt>
          <c:dPt>
            <c:idx val="2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5.4914410336408905E-2"/>
                  <c:y val="-3.0160167388808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86241106360083E-3"/>
                  <c:y val="3.47809502647853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333858221446469E-2"/>
                  <c:y val="3.7443247046624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124713874766899E-3"/>
                  <c:y val="4.56551123949190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9.7998753122931249E-3"/>
                  <c:y val="-7.7365107580639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Образование</c:v>
                </c:pt>
                <c:pt idx="1">
                  <c:v>Общегосударственная деятельность</c:v>
                </c:pt>
                <c:pt idx="2">
                  <c:v>Национальная экономика</c:v>
                </c:pt>
                <c:pt idx="3">
                  <c:v>Жилижно-коммунальные услуги</c:v>
                </c:pt>
                <c:pt idx="4">
                  <c:v>Здравоохранение</c:v>
                </c:pt>
                <c:pt idx="5">
                  <c:v>Физическая культура, спорт, культура и средства массовой информации</c:v>
                </c:pt>
                <c:pt idx="6">
                  <c:v>Социальная политика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0.374</c:v>
                </c:pt>
                <c:pt idx="1">
                  <c:v>7.2999999999999995E-2</c:v>
                </c:pt>
                <c:pt idx="2">
                  <c:v>2.5999999999999999E-2</c:v>
                </c:pt>
                <c:pt idx="3">
                  <c:v>0.14699999999999999</c:v>
                </c:pt>
                <c:pt idx="4">
                  <c:v>0.22800000000000001</c:v>
                </c:pt>
                <c:pt idx="5">
                  <c:v>6.8000000000000005E-2</c:v>
                </c:pt>
                <c:pt idx="6">
                  <c:v>8.2000000000000003E-2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январь-сентябрь 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экономической классификации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расходов бюджета</a:t>
            </a:r>
          </a:p>
        </c:rich>
      </c:tx>
      <c:layout>
        <c:manualLayout>
          <c:xMode val="edge"/>
          <c:yMode val="edge"/>
          <c:x val="9.3131575483209619E-2"/>
          <c:y val="1.1628744547309151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90780389480538E-2"/>
          <c:y val="0.19606475348892857"/>
          <c:w val="0.55224197778211381"/>
          <c:h val="0.75536546386289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7C80"/>
              </a:solidFill>
            </c:spPr>
          </c:dPt>
          <c:dPt>
            <c:idx val="1"/>
            <c:bubble3D val="0"/>
            <c:spPr>
              <a:solidFill>
                <a:srgbClr val="6600FF"/>
              </a:solidFill>
            </c:spPr>
          </c:dPt>
          <c:dPt>
            <c:idx val="2"/>
            <c:bubble3D val="0"/>
            <c:spPr>
              <a:solidFill>
                <a:srgbClr val="FF9933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dPt>
          <c:dPt>
            <c:idx val="9"/>
            <c:bubble3D val="0"/>
            <c:spPr>
              <a:solidFill>
                <a:srgbClr val="F373E4"/>
              </a:solidFill>
            </c:spPr>
          </c:dPt>
          <c:dLbls>
            <c:dLbl>
              <c:idx val="0"/>
              <c:layout>
                <c:manualLayout>
                  <c:x val="-9.5979064884480617E-2"/>
                  <c:y val="1.10586003264594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74913431654186E-3"/>
                  <c:y val="1.6186540933791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34282371986679E-3"/>
                  <c:y val="-2.38786044529850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539537623737411E-3"/>
                  <c:y val="-1.343470994065372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4133583663439823E-3"/>
                  <c:y val="6.697973729414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0269629238207894E-2"/>
                  <c:y val="-1.438713769288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5635741686964751E-3"/>
                  <c:y val="-1.22286473664098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843799801889426E-2"/>
                  <c:y val="-2.36240539817920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3125404366835032E-2"/>
                  <c:y val="-1.9841354623601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5.1334048784495469E-2"/>
                  <c:y val="5.3193112853150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Заработная плата и взносы (отчисления) на соц.страхование        </c:v>
                </c:pt>
                <c:pt idx="1">
                  <c:v>Субсидии </c:v>
                </c:pt>
                <c:pt idx="2">
                  <c:v>Оплата коммунальных услуг              </c:v>
                </c:pt>
                <c:pt idx="3">
                  <c:v>Лекарственные средства и изделия медицинского назначения </c:v>
                </c:pt>
                <c:pt idx="4">
                  <c:v>Текущие  и капитальные бюджетные трансферты населению </c:v>
                </c:pt>
                <c:pt idx="5">
                  <c:v>Текущее содержание сооружений благоустройства </c:v>
                </c:pt>
                <c:pt idx="6">
                  <c:v>Обслуживание ценных бумаг                </c:v>
                </c:pt>
                <c:pt idx="7">
                  <c:v>Продукты питания </c:v>
                </c:pt>
                <c:pt idx="8">
                  <c:v>Транспортные услуги</c:v>
                </c:pt>
                <c:pt idx="9">
                  <c:v>Иные расходы 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20507.400000000001</c:v>
                </c:pt>
                <c:pt idx="1">
                  <c:v>3758.8</c:v>
                </c:pt>
                <c:pt idx="2">
                  <c:v>3046.9</c:v>
                </c:pt>
                <c:pt idx="3">
                  <c:v>508.4</c:v>
                </c:pt>
                <c:pt idx="4">
                  <c:v>2696.5</c:v>
                </c:pt>
                <c:pt idx="5">
                  <c:v>640.70000000000005</c:v>
                </c:pt>
                <c:pt idx="6">
                  <c:v>1125.0999999999999</c:v>
                </c:pt>
                <c:pt idx="7">
                  <c:v>529.70000000000005</c:v>
                </c:pt>
                <c:pt idx="8">
                  <c:v>326.2</c:v>
                </c:pt>
                <c:pt idx="9">
                  <c:v>1271.5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885753123602517"/>
          <c:y val="0.15387621766079712"/>
          <c:w val="0.33777957911305839"/>
          <c:h val="0.66869248960127747"/>
        </c:manualLayout>
      </c:layout>
      <c:overlay val="0"/>
      <c:txPr>
        <a:bodyPr/>
        <a:lstStyle/>
        <a:p>
          <a:pPr>
            <a:defRPr sz="1300" kern="800" cap="none" spc="0" normalizeH="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 за январь-сентябрь 2018 г (тыс. 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62.5</c:v>
                </c:pt>
                <c:pt idx="1">
                  <c:v>324.89999999999998</c:v>
                </c:pt>
                <c:pt idx="2">
                  <c:v>72.099999999999994</c:v>
                </c:pt>
                <c:pt idx="3">
                  <c:v>66.900000000000006</c:v>
                </c:pt>
                <c:pt idx="4">
                  <c:v>59.6</c:v>
                </c:pt>
                <c:pt idx="5">
                  <c:v>29.6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 за  январь-сентябрь2019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75.7</c:v>
                </c:pt>
                <c:pt idx="1">
                  <c:v>293.10000000000002</c:v>
                </c:pt>
                <c:pt idx="2">
                  <c:v>52.3</c:v>
                </c:pt>
                <c:pt idx="3">
                  <c:v>73</c:v>
                </c:pt>
                <c:pt idx="4">
                  <c:v>82.4</c:v>
                </c:pt>
                <c:pt idx="5">
                  <c:v>43.7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уточненный план январь-сентябрь 2019 г.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76.5</c:v>
                </c:pt>
                <c:pt idx="1">
                  <c:v>350</c:v>
                </c:pt>
                <c:pt idx="2">
                  <c:v>52.2</c:v>
                </c:pt>
                <c:pt idx="3">
                  <c:v>63.5</c:v>
                </c:pt>
                <c:pt idx="4">
                  <c:v>69.400000000000006</c:v>
                </c:pt>
                <c:pt idx="5">
                  <c:v>39.200000000000003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67123200"/>
        <c:axId val="167141376"/>
        <c:axId val="0"/>
      </c:bar3DChart>
      <c:catAx>
        <c:axId val="16712320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141376"/>
        <c:crosses val="autoZero"/>
        <c:auto val="1"/>
        <c:lblAlgn val="ctr"/>
        <c:lblOffset val="100"/>
        <c:noMultiLvlLbl val="0"/>
      </c:catAx>
      <c:valAx>
        <c:axId val="167141376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1232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56585293019086"/>
          <c:y val="2.4180587005258943E-2"/>
          <c:w val="0.62726281038815801"/>
          <c:h val="0.911309094906512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январь-сентябрь  2018г.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42.2</c:v>
                </c:pt>
                <c:pt idx="1">
                  <c:v>1.5</c:v>
                </c:pt>
                <c:pt idx="2">
                  <c:v>20</c:v>
                </c:pt>
                <c:pt idx="3">
                  <c:v>74.400000000000006</c:v>
                </c:pt>
                <c:pt idx="4">
                  <c:v>100.5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январь-сентябрь 2019 г.  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19.399999999999999</c:v>
                </c:pt>
                <c:pt idx="1">
                  <c:v>0</c:v>
                </c:pt>
                <c:pt idx="2">
                  <c:v>20.399999999999999</c:v>
                </c:pt>
                <c:pt idx="3">
                  <c:v>12.6</c:v>
                </c:pt>
                <c:pt idx="4">
                  <c:v>84.6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7260544"/>
        <c:axId val="167262080"/>
      </c:barChart>
      <c:catAx>
        <c:axId val="167260544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262080"/>
        <c:crosses val="autoZero"/>
        <c:auto val="1"/>
        <c:lblAlgn val="ctr"/>
        <c:lblOffset val="100"/>
        <c:noMultiLvlLbl val="0"/>
      </c:catAx>
      <c:valAx>
        <c:axId val="167262080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7260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927066194370744"/>
          <c:y val="0.5045421975225034"/>
          <c:w val="0.27770023400215182"/>
          <c:h val="0.20258024421909426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0.18182</cdr:x>
      <cdr:y>0.38095</cdr:y>
    </cdr:from>
    <cdr:to>
      <cdr:x>0.28677</cdr:x>
      <cdr:y>0.53213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84176" y="23042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241A-818A-4974-AB84-B228D34A1BA6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B085-CC68-45A3-B689-A7BB0012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B085-CC68-45A3-B689-A7BB001298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0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36183-CE00-4212-A231-DD69E1773DF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23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2BEC314-6B3B-45B3-A612-54C20E00F8D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F36183-CE00-4212-A231-DD69E1773DF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753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165B43-B05C-4F8C-9A7D-C13B1E056194}" type="datetimeFigureOut">
              <a:rPr lang="ru-RU" smtClean="0"/>
              <a:t>25.10.2019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blast45.ru/uploads/publications/1545/fed7c7418dd0f5b0d055843e437c01ec4c2b2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636912"/>
            <a:ext cx="6768752" cy="325146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016" y="548680"/>
            <a:ext cx="7772400" cy="187220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БЮДЖЕТА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РАЙОНА ЗА ЯНВАРЬ-СЕНТЯБРЬ 2019 ГОДА</a:t>
            </a:r>
          </a:p>
        </p:txBody>
      </p:sp>
    </p:spTree>
    <p:extLst>
      <p:ext uri="{BB962C8B-B14F-4D97-AF65-F5344CB8AC3E}">
        <p14:creationId xmlns:p14="http://schemas.microsoft.com/office/powerpoint/2010/main" val="3627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556792"/>
            <a:ext cx="8424935" cy="4569371"/>
          </a:xfrm>
        </p:spPr>
        <p:txBody>
          <a:bodyPr>
            <a:normAutofit fontScale="92500" lnSpcReduction="10000"/>
          </a:bodyPr>
          <a:lstStyle/>
          <a:p>
            <a:pPr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Расходы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консолидированного бюджета Быховского района за           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январь-сентябрь 2019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года составили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34 114,9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 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72,1%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к уточнённому плану на год.</a:t>
            </a:r>
          </a:p>
          <a:p>
            <a:pPr marR="45085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       Бюджет района в отчетном периоде сохранил социальную направленность: на социальную сферу (без учета расходов на капстроительство) направлено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25 681,8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75,3%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объёма расходов бюджета.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</a:p>
          <a:p>
            <a:pPr marR="45085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Расходы на финансирование первоочередных расходов бюджета (заработная плата с начислениями, лекарственные средства и изделия медицинского назначения, продукты питания, текущие и капитальные бюджетные трансферты населению, субсидии, оплата коммунальных услуг, обслуживание государственного долга) составили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30 325,6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рублей, или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88,9%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расходов бюджета.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Autofit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консолидированного бюджета Быховского района за январь-сентябрь 2019 года</a:t>
            </a: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471869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219204915"/>
              </p:ext>
            </p:extLst>
          </p:nvPr>
        </p:nvGraphicFramePr>
        <p:xfrm>
          <a:off x="251520" y="188640"/>
          <a:ext cx="8640960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891725510"/>
              </p:ext>
            </p:extLst>
          </p:nvPr>
        </p:nvGraphicFramePr>
        <p:xfrm>
          <a:off x="251520" y="1268760"/>
          <a:ext cx="8712968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490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59691828"/>
              </p:ext>
            </p:extLst>
          </p:nvPr>
        </p:nvGraphicFramePr>
        <p:xfrm>
          <a:off x="395536" y="116632"/>
          <a:ext cx="8568952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7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 txBox="1">
            <a:spLocks noChangeArrowheads="1"/>
          </p:cNvSpPr>
          <p:nvPr/>
        </p:nvSpPr>
        <p:spPr bwMode="auto">
          <a:xfrm>
            <a:off x="333375" y="404813"/>
            <a:ext cx="864076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sz="2000" b="1" i="1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5668" name="Group 68"/>
          <p:cNvGraphicFramePr>
            <a:graphicFrameLocks noGrp="1"/>
          </p:cNvGraphicFramePr>
          <p:nvPr/>
        </p:nvGraphicFramePr>
        <p:xfrm>
          <a:off x="611188" y="1628775"/>
          <a:ext cx="8199437" cy="4899533"/>
        </p:xfrm>
        <a:graphic>
          <a:graphicData uri="http://schemas.openxmlformats.org/drawingml/2006/table">
            <a:tbl>
              <a:tblPr/>
              <a:tblGrid>
                <a:gridCol w="4286250"/>
                <a:gridCol w="1535112"/>
                <a:gridCol w="803275"/>
                <a:gridCol w="720725"/>
                <a:gridCol w="854075"/>
              </a:tblGrid>
              <a:tr h="6905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учреждения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8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оборудования (мероприятия), подлежащего финансированию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8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Выделено всего на 2019 год, тыс.руб.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8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Освоено за январь-сентябрьтыс.руб. 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8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Остаток плана      тыс.руб. 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83F4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по образованию Быховского райисполкома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Автобус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 по образованию Быховского райисполкома: Государственное учреждение образования «Быховский центр коррекционно-развивающего обучения и реабилитации»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Спецавто</a:t>
                      </a: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87,80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Учреждение здравоохранения "Быховская ЦРБ"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НД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B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аппарат ИВЛ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автомобиль СМП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72,70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Быховское УКП "Жилкомхоз"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приобретение светодиодных светильников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19,40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30,60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котельная Колос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500,00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0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дорожный фонд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591,60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319,90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271,70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5286" marR="5286" marT="5286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286" marR="5286" marT="528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1 491,10</a:t>
                      </a:r>
                    </a:p>
                  </a:txBody>
                  <a:tcPr marL="5286" marR="5286" marT="528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355,00</a:t>
                      </a:r>
                    </a:p>
                  </a:txBody>
                  <a:tcPr marL="5286" marR="5286" marT="528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1 136,10</a:t>
                      </a:r>
                    </a:p>
                  </a:txBody>
                  <a:tcPr marL="5286" marR="5286" marT="5286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25666" name="Заголовок 2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486650" cy="863600"/>
          </a:xfrm>
        </p:spPr>
        <p:txBody>
          <a:bodyPr>
            <a:normAutofit fontScale="90000"/>
          </a:bodyPr>
          <a:lstStyle/>
          <a:p>
            <a:r>
              <a:rPr lang="ru-RU" sz="3000" i="1" smtClean="0">
                <a:solidFill>
                  <a:srgbClr val="FFFF00"/>
                </a:solidFill>
              </a:rPr>
              <a:t>Не освоение средств выделенных из областного бюджета</a:t>
            </a:r>
          </a:p>
        </p:txBody>
      </p:sp>
    </p:spTree>
    <p:extLst>
      <p:ext uri="{BB962C8B-B14F-4D97-AF65-F5344CB8AC3E}">
        <p14:creationId xmlns:p14="http://schemas.microsoft.com/office/powerpoint/2010/main" val="33817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7884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Динамика поступления доходов от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внебюджетной деятельности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27641378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Погашение задолженности по бюджетным ссудам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(за январь-сентябрь </a:t>
            </a: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</a:rPr>
              <a:t>2018г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.  взыскано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238,6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тыс. рублей,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за январь-сентябрь 2019 г. -137,0 тыс. рублей или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57,4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193680022"/>
              </p:ext>
            </p:extLst>
          </p:nvPr>
        </p:nvGraphicFramePr>
        <p:xfrm>
          <a:off x="333157" y="1340768"/>
          <a:ext cx="8559323" cy="4985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86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826302"/>
              </p:ext>
            </p:extLst>
          </p:nvPr>
        </p:nvGraphicFramePr>
        <p:xfrm>
          <a:off x="323528" y="1340768"/>
          <a:ext cx="8568951" cy="1224136"/>
        </p:xfrm>
        <a:graphic>
          <a:graphicData uri="http://schemas.openxmlformats.org/drawingml/2006/table">
            <a:tbl>
              <a:tblPr/>
              <a:tblGrid>
                <a:gridCol w="2687986"/>
                <a:gridCol w="1798995"/>
                <a:gridCol w="2040985"/>
                <a:gridCol w="2040985"/>
              </a:tblGrid>
              <a:tr h="504056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(+), снижение (-)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4468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516,6</a:t>
                      </a:r>
                      <a:r>
                        <a:rPr lang="ru-RU" sz="1600" b="1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526,5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+9,9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54272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360,4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126,4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задолженность Быховский  УКП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Жилкомхоз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(за коммунальные услуги)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Дебиторская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задолженность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УПКП «</a:t>
            </a:r>
            <a:r>
              <a:rPr lang="ru-RU" sz="2400" b="1" i="1" dirty="0" err="1" smtClean="0">
                <a:solidFill>
                  <a:srgbClr val="FFFF00"/>
                </a:solidFill>
                <a:latin typeface="Times New Roman" pitchFamily="18" charset="0"/>
              </a:rPr>
              <a:t>Быховрайводоканал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»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(за коммунальные услуги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)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23921"/>
              </p:ext>
            </p:extLst>
          </p:nvPr>
        </p:nvGraphicFramePr>
        <p:xfrm>
          <a:off x="352621" y="3933056"/>
          <a:ext cx="8467851" cy="1266172"/>
        </p:xfrm>
        <a:graphic>
          <a:graphicData uri="http://schemas.openxmlformats.org/drawingml/2006/table">
            <a:tbl>
              <a:tblPr/>
              <a:tblGrid>
                <a:gridCol w="2704702"/>
                <a:gridCol w="1762955"/>
                <a:gridCol w="2000097"/>
                <a:gridCol w="2000097"/>
              </a:tblGrid>
              <a:tr h="53319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01.01.201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be-BY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01.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.201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тыс.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рублей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 (-)</a:t>
                      </a: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9757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Задолженность населения всего:</a:t>
                      </a:r>
                      <a:endParaRPr lang="ru-RU" sz="15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150,4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217,7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67,3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6716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5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том числе</a:t>
                      </a:r>
                      <a:r>
                        <a:rPr lang="ru-RU" sz="1500" b="0" i="1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просроченная    </a:t>
                      </a:r>
                      <a:endParaRPr lang="ru-RU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114,2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+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08" marR="8608" marT="860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1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813"/>
            <a:ext cx="9144000" cy="792162"/>
          </a:xfrm>
        </p:spPr>
        <p:txBody>
          <a:bodyPr>
            <a:normAutofit fontScale="90000"/>
          </a:bodyPr>
          <a:lstStyle/>
          <a:p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>Потери бюджета за  январь-сентябрь</a:t>
            </a:r>
            <a:r>
              <a:rPr lang="en-US" sz="2400" b="1" i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  <a:t>2019 г</a:t>
            </a:r>
            <a:br>
              <a:rPr lang="ru-RU" sz="2400" b="1" i="1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400" b="1" i="1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9698" name="Rectangle 2"/>
          <p:cNvSpPr txBox="1">
            <a:spLocks noChangeArrowheads="1"/>
          </p:cNvSpPr>
          <p:nvPr/>
        </p:nvSpPr>
        <p:spPr bwMode="auto">
          <a:xfrm>
            <a:off x="323850" y="3190875"/>
            <a:ext cx="864076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endParaRPr lang="ru-RU" sz="2400" b="1" i="1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29729" name="Group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232205"/>
              </p:ext>
            </p:extLst>
          </p:nvPr>
        </p:nvGraphicFramePr>
        <p:xfrm>
          <a:off x="611188" y="1028700"/>
          <a:ext cx="8093075" cy="5622926"/>
        </p:xfrm>
        <a:graphic>
          <a:graphicData uri="http://schemas.openxmlformats.org/drawingml/2006/table">
            <a:tbl>
              <a:tblPr/>
              <a:tblGrid>
                <a:gridCol w="5389562"/>
                <a:gridCol w="2703513"/>
              </a:tblGrid>
              <a:tr h="750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тысяч рублей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Задолженность юридических и физических лиц по налогам в бюджет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84,6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Задолженность плательщиков, ликвидация (прекращение деятельности) или банкротство которых осуществляется по решению суда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481,3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2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Просроченная задолженность по бюджетным ссудам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3 161,1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в том числе за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январь-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Calibri" pitchFamily="34" charset="0"/>
                        </a:rPr>
                        <a:t> 2019 г. 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571,6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Снижение поступление единого налог для производителей сельскохозяйственной продукции за счет снижения выручки   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14,8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Всего:</a:t>
                      </a: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3 744,8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929" marR="5492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59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5315951"/>
              </p:ext>
            </p:extLst>
          </p:nvPr>
        </p:nvGraphicFramePr>
        <p:xfrm>
          <a:off x="323527" y="2060847"/>
          <a:ext cx="8424938" cy="41970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3"/>
                <a:gridCol w="4320480"/>
                <a:gridCol w="2160240"/>
                <a:gridCol w="1656185"/>
              </a:tblGrid>
              <a:tr h="335194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тыс. рублей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ctr"/>
                </a:tc>
              </a:tr>
              <a:tr h="33519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Виды обязательств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января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              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октября 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</a:t>
                      </a:r>
                    </a:p>
                  </a:txBody>
                  <a:tcPr marL="9481" marR="9481" marT="9481" marB="0" anchor="ctr"/>
                </a:tc>
              </a:tr>
              <a:tr h="59637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Ценные бумаги, размещенные местными исполнительными и распорядительными органами на внутреннем финансовом рынке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defTabSz="342900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108,3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59637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Гарантии местных исполнительных и распорядительных органов, предъявленные к исполнению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2524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150,0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59637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Иные долговые обязательства, ранее отнесенные в соответствии с законодательством на долг органов местного управления и самоуправления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</a:tr>
              <a:tr h="263083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effectLst/>
                          <a:latin typeface="Times New Roman"/>
                        </a:rPr>
                        <a:t>  I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 органов местного управления и самоуправления 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258,3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462787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II</a:t>
                      </a:r>
                    </a:p>
                  </a:txBody>
                  <a:tcPr marL="9481" marR="9481" marT="9481" marB="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Долг, гарантированный местными исполнительными и распорядительными органами </a:t>
                      </a:r>
                    </a:p>
                  </a:txBody>
                  <a:tcPr marL="9481" marR="9481" marT="9481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3 150,5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2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601,4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26445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4 352,1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2 859,7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  <a:tr h="335194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gridSpan="3">
                  <a:txBody>
                    <a:bodyPr/>
                    <a:lstStyle/>
                    <a:p>
                      <a:pPr indent="540385" algn="just">
                        <a:spcAft>
                          <a:spcPts val="0"/>
                        </a:spcAft>
                      </a:pP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долговых обязательств органов местного управления и самоуправления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31408230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6405715"/>
              </p:ext>
            </p:extLst>
          </p:nvPr>
        </p:nvGraphicFramePr>
        <p:xfrm>
          <a:off x="323850" y="1196752"/>
          <a:ext cx="8496300" cy="496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8430"/>
                <a:gridCol w="1727870"/>
              </a:tblGrid>
              <a:tr h="4062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913" marR="8913" marT="89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сумма, тыс. руб.</a:t>
                      </a:r>
                    </a:p>
                  </a:txBody>
                  <a:tcPr marL="8913" marR="8913" marT="8913" marB="0" anchor="ctr"/>
                </a:tc>
              </a:tr>
              <a:tr h="22549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Консолидированный бюджет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Быховского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района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34 114,9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3667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435,2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8365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373,7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798,1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30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преодолению последствий катастрофы на Чернобыльской АЭС на 2011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 годы и на период до 2020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968,0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8068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"Образование и молодежная политика"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13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172,3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"Культура Беларуси"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527,9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физической культуры и спорта в Республике Беларусь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727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3757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"Комфортное жилье и благоприятная среда"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ru-RU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945,3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8803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"Строительство жилья"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700,0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транспортного комплекса Республики Беларусь на 2016 - 2020 годы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309,3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41049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2015-2020 годы по увековечиванию погибших при защите Отечества и сохранению памяти о жертвах войн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  <a:tr h="25912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Непрограммные расходы</a:t>
                      </a:r>
                    </a:p>
                  </a:txBody>
                  <a:tcPr marL="8913" marR="8913" marT="8913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3 118,4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расходы консолидированного бюджета района за </a:t>
            </a:r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январь-сентябрь </a:t>
            </a: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 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42500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628800"/>
            <a:ext cx="8496944" cy="4536504"/>
          </a:xfrm>
        </p:spPr>
        <p:txBody>
          <a:bodyPr>
            <a:normAutofit fontScale="55000" lnSpcReduction="20000"/>
          </a:bodyPr>
          <a:lstStyle/>
          <a:p>
            <a:pPr marR="45085" indent="540385" algn="just"/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В консолидированный бюджет Быховского района за                 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9 месяцев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2019 года поступило доходов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34 783,1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расходы профинансированы в сумме 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34 114,9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профицит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на 1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октября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2019 г. составил 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668,2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indent="457200" algn="just"/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Бюджет района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доходам исполнен в объеме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73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% к годовому плану .</a:t>
            </a:r>
          </a:p>
          <a:p>
            <a:pPr marR="45085" indent="457200" algn="just"/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Собственные доходы поступили в сумме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14 463,8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налоговые доходы в сумме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12 744,4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неналоговые доходы в сумме 1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719,4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Безвозмездные поступления из республиканского и областного бюджетов получены в сумме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20 319,3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дотация в сумме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17 972,5</a:t>
            </a: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Дотация бюджетам первичного уровня из районного бюджета составила  </a:t>
            </a:r>
            <a:r>
              <a:rPr lang="ru-RU" sz="4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238,8 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тыс.  рублей.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3610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консолидированного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 Быховского района</a:t>
            </a:r>
            <a:r>
              <a:rPr lang="en-US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январь-сентябрь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054056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55576" y="1196753"/>
            <a:ext cx="8136904" cy="1728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Финансовый отдел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райисполкома</a:t>
            </a:r>
          </a:p>
          <a:p>
            <a:pP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3"/>
            <a:ext cx="3168351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37099217"/>
              </p:ext>
            </p:extLst>
          </p:nvPr>
        </p:nvGraphicFramePr>
        <p:xfrm>
          <a:off x="395536" y="908720"/>
          <a:ext cx="856895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0255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   Быховского  района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за январь-сентябрь 2019 года</a:t>
            </a:r>
          </a:p>
        </p:txBody>
      </p:sp>
    </p:spTree>
    <p:extLst>
      <p:ext uri="{BB962C8B-B14F-4D97-AF65-F5344CB8AC3E}">
        <p14:creationId xmlns:p14="http://schemas.microsoft.com/office/powerpoint/2010/main" val="39441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3568" y="407884"/>
            <a:ext cx="8640960" cy="93288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Структура доходов бюджета Быховского района </a:t>
            </a: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за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январь-сентябрь  </a:t>
            </a: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>2019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года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664234845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808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76672"/>
            <a:ext cx="7702550" cy="10081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собственных доходов бюджета Быховского  района                    ( за январь-сентябрь 2019г. поступление собственных доходов составило       </a:t>
            </a:r>
            <a:b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14 463,8 тыс. рублей, рост с учетом роста потребительских цен и без доплаты РУП «Могилевэнерго» составил 104,8%)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344000"/>
              </p:ext>
            </p:extLst>
          </p:nvPr>
        </p:nvGraphicFramePr>
        <p:xfrm>
          <a:off x="899592" y="141277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827861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Основные бюджетообразующие предприятия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298036622"/>
              </p:ext>
            </p:extLst>
          </p:nvPr>
        </p:nvGraphicFramePr>
        <p:xfrm>
          <a:off x="323528" y="692696"/>
          <a:ext cx="8568952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0341785"/>
              </p:ext>
            </p:extLst>
          </p:nvPr>
        </p:nvGraphicFramePr>
        <p:xfrm>
          <a:off x="395536" y="1442611"/>
          <a:ext cx="8424936" cy="4942332"/>
        </p:xfrm>
        <a:graphic>
          <a:graphicData uri="http://schemas.openxmlformats.org/drawingml/2006/table">
            <a:tbl>
              <a:tblPr firstRow="1" firstCol="1" bandRow="1"/>
              <a:tblGrid>
                <a:gridCol w="2831912"/>
                <a:gridCol w="1840742"/>
                <a:gridCol w="1840742"/>
                <a:gridCol w="991168"/>
                <a:gridCol w="920372"/>
              </a:tblGrid>
              <a:tr h="9212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 –сентябрь 2018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январь –сентябрь 2019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роста </a:t>
                      </a: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откл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(тыс. руб.)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«Следюки»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9,9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Филиал «</a:t>
                      </a: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Мокрянский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76,6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СПФ</a:t>
                      </a:r>
                      <a:r>
                        <a:rPr lang="ru-RU" sz="1800" baseline="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</a:t>
                      </a:r>
                      <a:r>
                        <a:rPr lang="ru-RU" sz="1800" baseline="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Лудчицы</a:t>
                      </a:r>
                      <a:r>
                        <a:rPr lang="ru-RU" sz="1800" baseline="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-10,6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3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Быховское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УКП «</a:t>
                      </a: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Жилкомхоз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315,6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303,0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96,0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-12,6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ГЛХУ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«Быховский лесхоз»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536,5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576,5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107,5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40,0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СЗАО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Агролинк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217,2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304,6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140,3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87,4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Филиал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Белмит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357,8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424,4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118,6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66,6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Торфопредприятие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Днепровское»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171,9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123,3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 «Дуброва»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98,5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139,3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141,4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40,8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ООО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Евроторг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38,9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152,5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Перечисление подоходного налога в бюджет по предприятиям района  </a:t>
            </a:r>
            <a:endParaRPr lang="ru-RU" sz="32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0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88912"/>
            <a:ext cx="8351019" cy="1007839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Задолженность по налогам и сборам в бюджет района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34736"/>
              </p:ext>
            </p:extLst>
          </p:nvPr>
        </p:nvGraphicFramePr>
        <p:xfrm>
          <a:off x="251518" y="1412777"/>
          <a:ext cx="8568953" cy="4881989"/>
        </p:xfrm>
        <a:graphic>
          <a:graphicData uri="http://schemas.openxmlformats.org/drawingml/2006/table">
            <a:tbl>
              <a:tblPr firstRow="1" firstCol="1" bandRow="1"/>
              <a:tblGrid>
                <a:gridCol w="1838337"/>
                <a:gridCol w="1041985"/>
                <a:gridCol w="1008112"/>
                <a:gridCol w="864096"/>
                <a:gridCol w="864096"/>
                <a:gridCol w="1079735"/>
                <a:gridCol w="871300"/>
                <a:gridCol w="1001292"/>
              </a:tblGrid>
              <a:tr h="11701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рублей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Подоходный налог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Налоги на собств.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Налог при УСН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Единый налог для произв.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с/х прод.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Единый налог с ИП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Налог на добычу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ОАО «ПМК-85 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Times New Roman"/>
                        </a:rPr>
                        <a:t>Водстрой</a:t>
                      </a: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4 129,37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4 128,94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0,43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ОАО «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Times New Roman"/>
                        </a:rPr>
                        <a:t>БыховРАПТС</a:t>
                      </a: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2 183,32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2 183,32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СПФ «</a:t>
                      </a:r>
                      <a:r>
                        <a:rPr lang="ru-RU" sz="1500" dirty="0" err="1">
                          <a:effectLst/>
                          <a:latin typeface="Times New Roman"/>
                          <a:ea typeface="Times New Roman"/>
                        </a:rPr>
                        <a:t>Лудчицы</a:t>
                      </a: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3 862,69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3 862,69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ОАО «Воронино»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12 214,78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12 214,78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ИП Каплунов А.А.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40 115,07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40 115,07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ИП Мачекин С.В.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225,12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225,12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Итого организации и ИП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62 730,35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Физические лица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21 820,95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16 904,94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2 745,37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2 170,64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0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84 551,30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57 020,01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2 745,37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225,12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>
                          <a:effectLst/>
                          <a:latin typeface="Times New Roman"/>
                          <a:ea typeface="Times New Roman"/>
                        </a:rPr>
                        <a:t>22 389,73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2 170,64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500" dirty="0">
                          <a:effectLst/>
                          <a:latin typeface="Times New Roman"/>
                          <a:ea typeface="Times New Roman"/>
                        </a:rPr>
                        <a:t>0,43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97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297921"/>
              </p:ext>
            </p:extLst>
          </p:nvPr>
        </p:nvGraphicFramePr>
        <p:xfrm>
          <a:off x="683567" y="1484785"/>
          <a:ext cx="7848872" cy="4392487"/>
        </p:xfrm>
        <a:graphic>
          <a:graphicData uri="http://schemas.openxmlformats.org/drawingml/2006/table">
            <a:tbl>
              <a:tblPr/>
              <a:tblGrid>
                <a:gridCol w="3385788"/>
                <a:gridCol w="1419295"/>
                <a:gridCol w="1419295"/>
                <a:gridCol w="1624494"/>
              </a:tblGrid>
              <a:tr h="9793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01.01.2019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01.10.2019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снижение(-)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 "Быховский КОСЗ"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Филиал "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Мокрянский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370,1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"Завод полимерной упаковки"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22,7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7,1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Следюки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ООО «</a:t>
                      </a:r>
                      <a:r>
                        <a:rPr lang="ru-RU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Ивентус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Групп»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i="1" dirty="0">
                <a:solidFill>
                  <a:srgbClr val="FFFF00"/>
                </a:solidFill>
              </a:rPr>
              <a:t>Задолженность по налогам в районный бюджет по организациям, находящимся в стадии санации </a:t>
            </a:r>
          </a:p>
        </p:txBody>
      </p:sp>
    </p:spTree>
    <p:extLst>
      <p:ext uri="{BB962C8B-B14F-4D97-AF65-F5344CB8AC3E}">
        <p14:creationId xmlns:p14="http://schemas.microsoft.com/office/powerpoint/2010/main" val="1534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6821</TotalTime>
  <Words>1279</Words>
  <Application>Microsoft Office PowerPoint</Application>
  <PresentationFormat>Экран (4:3)</PresentationFormat>
  <Paragraphs>386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ИСПОЛНЕНИЕ БЮДЖЕТА БЫХОВСКОГО РАЙОНА ЗА ЯНВАРЬ-СЕНТЯБРЬ 2019 ГОДА</vt:lpstr>
      <vt:lpstr>Доходы консолидированного бюджета  Быховского района за январь-сентябрь 2019 года</vt:lpstr>
      <vt:lpstr>Исполнение бюджета   Быховского  района  за январь-сентябрь 2019 года</vt:lpstr>
      <vt:lpstr>Презентация PowerPoint</vt:lpstr>
      <vt:lpstr>Структура собственных доходов бюджета Быховского  района                    ( за январь-сентябрь 2019г. поступление собственных доходов составило        14 463,8 тыс. рублей, рост с учетом роста потребительских цен и без доплаты РУП «Могилевэнерго» составил 104,8%)</vt:lpstr>
      <vt:lpstr>Основные бюджетообразующие предприятия района</vt:lpstr>
      <vt:lpstr>Перечисление подоходного налога в бюджет по предприятиям района  </vt:lpstr>
      <vt:lpstr>Задолженность по налогам и сборам в бюджет района</vt:lpstr>
      <vt:lpstr>Задолженность по налогам в районный бюджет по организациям, находящимся в стадии санации </vt:lpstr>
      <vt:lpstr>Расходы консолидированного бюджета Быховского района за январь-сентябрь 2019 года</vt:lpstr>
      <vt:lpstr>Презентация PowerPoint</vt:lpstr>
      <vt:lpstr>Презентация PowerPoint</vt:lpstr>
      <vt:lpstr>Не освоение средств выделенных из областного бюджета</vt:lpstr>
      <vt:lpstr>Презентация PowerPoint</vt:lpstr>
      <vt:lpstr>Презентация PowerPoint</vt:lpstr>
      <vt:lpstr>   Дебиторская задолженность Быховский  УКП «Жилкомхоз»  (за коммунальные услуги)</vt:lpstr>
      <vt:lpstr>   Потери бюджета за  январь-сентябрь 2019 г </vt:lpstr>
      <vt:lpstr>Объем долговых обязательств органов местного управления и самоуправления</vt:lpstr>
      <vt:lpstr>Программные расходы консолидированного бюджета района за январь-сентябрь 2019 года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Картузова</cp:lastModifiedBy>
  <cp:revision>793</cp:revision>
  <cp:lastPrinted>2019-07-19T05:15:50Z</cp:lastPrinted>
  <dcterms:created xsi:type="dcterms:W3CDTF">2015-12-27T14:26:40Z</dcterms:created>
  <dcterms:modified xsi:type="dcterms:W3CDTF">2019-10-25T13:10:12Z</dcterms:modified>
</cp:coreProperties>
</file>