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theme/themeOverride1.xml" ContentType="application/vnd.openxmlformats-officedocument.themeOverride+xml"/>
  <Override PartName="/ppt/charts/chart9.xml" ContentType="application/vnd.openxmlformats-officedocument.drawingml.chart+xml"/>
  <Override PartName="/ppt/theme/themeOverride2.xml" ContentType="application/vnd.openxmlformats-officedocument.themeOverride+xml"/>
  <Override PartName="/ppt/charts/chart10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1"/>
  </p:notesMasterIdLst>
  <p:sldIdLst>
    <p:sldId id="256" r:id="rId2"/>
    <p:sldId id="261" r:id="rId3"/>
    <p:sldId id="298" r:id="rId4"/>
    <p:sldId id="262" r:id="rId5"/>
    <p:sldId id="264" r:id="rId6"/>
    <p:sldId id="284" r:id="rId7"/>
    <p:sldId id="295" r:id="rId8"/>
    <p:sldId id="282" r:id="rId9"/>
    <p:sldId id="299" r:id="rId10"/>
    <p:sldId id="258" r:id="rId11"/>
    <p:sldId id="259" r:id="rId12"/>
    <p:sldId id="283" r:id="rId13"/>
    <p:sldId id="294" r:id="rId14"/>
    <p:sldId id="293" r:id="rId15"/>
    <p:sldId id="287" r:id="rId16"/>
    <p:sldId id="291" r:id="rId17"/>
    <p:sldId id="296" r:id="rId18"/>
    <p:sldId id="297" r:id="rId19"/>
    <p:sldId id="288" r:id="rId20"/>
  </p:sldIdLst>
  <p:sldSz cx="9144000" cy="6858000" type="screen4x3"/>
  <p:notesSz cx="6784975" cy="9906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FF"/>
    <a:srgbClr val="3366FF"/>
    <a:srgbClr val="000000"/>
    <a:srgbClr val="FF3300"/>
    <a:srgbClr val="FFFF00"/>
    <a:srgbClr val="FF66FF"/>
    <a:srgbClr val="F373E4"/>
    <a:srgbClr val="CC99FF"/>
    <a:srgbClr val="FF7C80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7703" autoAdjust="0"/>
  </p:normalViewPr>
  <p:slideViewPr>
    <p:cSldViewPr>
      <p:cViewPr>
        <p:scale>
          <a:sx n="85" d="100"/>
          <a:sy n="85" d="100"/>
        </p:scale>
        <p:origin x="-1368" y="-1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0.xlsx"/><Relationship Id="rId1" Type="http://schemas.openxmlformats.org/officeDocument/2006/relationships/themeOverride" Target="../theme/themeOverride3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8.xlsx"/><Relationship Id="rId1" Type="http://schemas.openxmlformats.org/officeDocument/2006/relationships/themeOverride" Target="../theme/themeOverride1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9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307630070088829"/>
          <c:y val="7.1311719453454908E-2"/>
          <c:w val="0.83475482182651972"/>
          <c:h val="0.738754414066510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Уточненный план          1 квартал  2019 года (тыс. руб.)</c:v>
                </c:pt>
              </c:strCache>
            </c:strRef>
          </c:tx>
          <c:spPr>
            <a:solidFill>
              <a:srgbClr val="6600FF"/>
            </a:solidFill>
          </c:spPr>
          <c:invertIfNegative val="0"/>
          <c:dLbls>
            <c:dLbl>
              <c:idx val="2"/>
              <c:layout>
                <c:manualLayout>
                  <c:x val="-2.2334469839485623E-2"/>
                  <c:y val="6.92096096214344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 baseline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Лист1!$B$1:$D$1</c:f>
              <c:strCache>
                <c:ptCount val="3"/>
                <c:pt idx="0">
                  <c:v>Доходы с безвозмездными поступлениями      </c:v>
                </c:pt>
                <c:pt idx="1">
                  <c:v>Расходы </c:v>
                </c:pt>
                <c:pt idx="2">
                  <c:v>                                                                                                             Дефицит (-),                                            профицит (+)</c:v>
                </c:pt>
              </c:strCache>
            </c:strRef>
          </c:cat>
          <c:val>
            <c:numRef>
              <c:f>Лист1!$B$2:$D$2</c:f>
              <c:numCache>
                <c:formatCode>#,##0.0</c:formatCode>
                <c:ptCount val="3"/>
                <c:pt idx="0">
                  <c:v>10697.3</c:v>
                </c:pt>
                <c:pt idx="1">
                  <c:v>11520.1</c:v>
                </c:pt>
                <c:pt idx="2">
                  <c:v>-822.80000000000109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Исполнено 1 квартал 2019 года (тыс. руб.)</c:v>
                </c:pt>
              </c:strCache>
            </c:strRef>
          </c:tx>
          <c:spPr>
            <a:solidFill>
              <a:srgbClr val="FF3300"/>
            </a:solidFill>
          </c:spPr>
          <c:invertIfNegative val="0"/>
          <c:dLbls>
            <c:dLbl>
              <c:idx val="0"/>
              <c:layout>
                <c:manualLayout>
                  <c:x val="3.0672920400148774E-3"/>
                  <c:y val="-8.93026653859838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0672920400148774E-3"/>
                  <c:y val="-2.23252268735260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292973983282904E-4"/>
                  <c:y val="0.104929093673136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 baseline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Лист1!$B$1:$D$1</c:f>
              <c:strCache>
                <c:ptCount val="3"/>
                <c:pt idx="0">
                  <c:v>Доходы с безвозмездными поступлениями      </c:v>
                </c:pt>
                <c:pt idx="1">
                  <c:v>Расходы </c:v>
                </c:pt>
                <c:pt idx="2">
                  <c:v>                                                                                                             Дефицит (-),                                            профицит (+)</c:v>
                </c:pt>
              </c:strCache>
            </c:strRef>
          </c:cat>
          <c:val>
            <c:numRef>
              <c:f>Лист1!$B$3:$D$3</c:f>
              <c:numCache>
                <c:formatCode>#,##0.0</c:formatCode>
                <c:ptCount val="3"/>
                <c:pt idx="0">
                  <c:v>10307.4</c:v>
                </c:pt>
                <c:pt idx="1">
                  <c:v>10706.6</c:v>
                </c:pt>
                <c:pt idx="2">
                  <c:v>-399.20000000000073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00928128"/>
        <c:axId val="100958592"/>
      </c:barChart>
      <c:catAx>
        <c:axId val="10092812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baseline="0">
                <a:latin typeface="Times New Roman" pitchFamily="18" charset="0"/>
              </a:defRPr>
            </a:pPr>
            <a:endParaRPr lang="ru-RU"/>
          </a:p>
        </c:txPr>
        <c:crossAx val="100958592"/>
        <c:crosses val="autoZero"/>
        <c:auto val="1"/>
        <c:lblAlgn val="ctr"/>
        <c:lblOffset val="100"/>
        <c:tickLblSkip val="1"/>
        <c:noMultiLvlLbl val="0"/>
      </c:catAx>
      <c:valAx>
        <c:axId val="100958592"/>
        <c:scaling>
          <c:orientation val="minMax"/>
        </c:scaling>
        <c:delete val="0"/>
        <c:axPos val="l"/>
        <c:numFmt formatCode="#,##0.0" sourceLinked="1"/>
        <c:majorTickMark val="none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092812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69803915344606904"/>
          <c:y val="7.4563620919757156E-2"/>
          <c:w val="0.28713995546388565"/>
          <c:h val="0.55524351021475815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7806389594130285"/>
          <c:y val="2.4180587005258943E-2"/>
          <c:w val="0.54774799362052351"/>
          <c:h val="0.9113091649080494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 1 кв.  2018г.   тыс.рублей </c:v>
                </c:pt>
              </c:strCache>
            </c:strRef>
          </c:tx>
          <c:spPr>
            <a:solidFill>
              <a:srgbClr val="3366FF"/>
            </a:solidFill>
          </c:spPr>
          <c:invertIfNegative val="0"/>
          <c:dLbls>
            <c:dLbl>
              <c:idx val="0"/>
              <c:layout>
                <c:manualLayout>
                  <c:x val="1.509154686810594E-2"/>
                  <c:y val="4.39296489156294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3596187455479828E-3"/>
                  <c:y val="9.28811379842871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5335032614703097E-17"/>
                  <c:y val="6.58944733734442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 baseline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ОАО "Быховский КОСЗ"</c:v>
                </c:pt>
                <c:pt idx="1">
                  <c:v>Ф-л "Мокрянский "ОАО "Быховский КОСЗ"</c:v>
                </c:pt>
                <c:pt idx="2">
                  <c:v>ОАО "Быховский"</c:v>
                </c:pt>
                <c:pt idx="3">
                  <c:v>ОАО "ПМК-85 Водстрой"</c:v>
                </c:pt>
                <c:pt idx="4">
                  <c:v>ОАО "Обидовичи"</c:v>
                </c:pt>
                <c:pt idx="5">
                  <c:v>ОАО "Следюки"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16.7</c:v>
                </c:pt>
                <c:pt idx="1">
                  <c:v>0.4</c:v>
                </c:pt>
                <c:pt idx="2">
                  <c:v>4.4000000000000004</c:v>
                </c:pt>
                <c:pt idx="3">
                  <c:v>19</c:v>
                </c:pt>
                <c:pt idx="4">
                  <c:v>30.4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  1 кв.2019 г.   тыс. рублей</c:v>
                </c:pt>
              </c:strCache>
            </c:strRef>
          </c:tx>
          <c:invertIfNegative val="0"/>
          <c:dPt>
            <c:idx val="2"/>
            <c:invertIfNegative val="0"/>
            <c:bubble3D val="0"/>
          </c:dPt>
          <c:dLbls>
            <c:dLbl>
              <c:idx val="0"/>
              <c:layout>
                <c:manualLayout>
                  <c:x val="2.4146474988969505E-2"/>
                  <c:y val="1.31788946746888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7376374276330032E-3"/>
                  <c:y val="1.69427131720942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9916294781725141E-3"/>
                  <c:y val="-1.51796096792651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4850096205038647E-3"/>
                  <c:y val="7.80456891831197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9662770057865559E-3"/>
                  <c:y val="-1.09939212344570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4.5274640604317821E-3"/>
                  <c:y val="-1.4220109338829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 baseline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ОАО "Быховский КОСЗ"</c:v>
                </c:pt>
                <c:pt idx="1">
                  <c:v>Ф-л "Мокрянский "ОАО "Быховский КОСЗ"</c:v>
                </c:pt>
                <c:pt idx="2">
                  <c:v>ОАО "Быховский"</c:v>
                </c:pt>
                <c:pt idx="3">
                  <c:v>ОАО "ПМК-85 Водстрой"</c:v>
                </c:pt>
                <c:pt idx="4">
                  <c:v>ОАО "Обидовичи"</c:v>
                </c:pt>
                <c:pt idx="5">
                  <c:v>ОАО "Следюки"</c:v>
                </c:pt>
              </c:strCache>
            </c:strRef>
          </c:cat>
          <c:val>
            <c:numRef>
              <c:f>Лист1!$C$2:$C$7</c:f>
              <c:numCache>
                <c:formatCode>#,##0.0</c:formatCode>
                <c:ptCount val="6"/>
                <c:pt idx="0">
                  <c:v>2.1</c:v>
                </c:pt>
                <c:pt idx="1">
                  <c:v>0</c:v>
                </c:pt>
                <c:pt idx="2">
                  <c:v>4</c:v>
                </c:pt>
                <c:pt idx="3">
                  <c:v>8.6</c:v>
                </c:pt>
                <c:pt idx="4">
                  <c:v>19.899999999999999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62988416"/>
        <c:axId val="162989952"/>
      </c:barChart>
      <c:catAx>
        <c:axId val="162988416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62989952"/>
        <c:crosses val="autoZero"/>
        <c:auto val="1"/>
        <c:lblAlgn val="ctr"/>
        <c:lblOffset val="100"/>
        <c:noMultiLvlLbl val="0"/>
      </c:catAx>
      <c:valAx>
        <c:axId val="162989952"/>
        <c:scaling>
          <c:orientation val="minMax"/>
        </c:scaling>
        <c:delete val="0"/>
        <c:axPos val="b"/>
        <c:numFmt formatCode="#,##0.0" sourceLinked="1"/>
        <c:majorTickMark val="none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629884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707580844886918"/>
          <c:y val="0.37461315548227125"/>
          <c:w val="0.30292419155113087"/>
          <c:h val="0.20767551820245736"/>
        </c:manualLayout>
      </c:layout>
      <c:overlay val="1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18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759886582650237E-2"/>
          <c:y val="0.10710445938195719"/>
          <c:w val="0.58882539621201513"/>
          <c:h val="0.817276654893320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>
              <a:noFill/>
              <a:round/>
            </a:ln>
            <a:effectLst>
              <a:outerShdw blurRad="50800" dist="508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0"/>
            </a:sp3d>
          </c:spPr>
          <c:explosion val="14"/>
          <c:dPt>
            <c:idx val="0"/>
            <c:bubble3D val="0"/>
            <c:spPr>
              <a:solidFill>
                <a:srgbClr val="FF0000"/>
              </a:solidFill>
              <a:effectLst>
                <a:outerShdw blurRad="50800" dist="508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0"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38,6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5,9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55,5%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                                    3 982,9тыс.рублей</c:v>
                </c:pt>
                <c:pt idx="1">
                  <c:v>неналоговые доходы                    604,0 тыс.рублей</c:v>
                </c:pt>
                <c:pt idx="2">
                  <c:v>безвозмездные поступления                    5 720,6 тыс.рублей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3982.9</c:v>
                </c:pt>
                <c:pt idx="1">
                  <c:v>604</c:v>
                </c:pt>
                <c:pt idx="2">
                  <c:v>5720.6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0795020360056617"/>
          <c:y val="0.2247677422447148"/>
          <c:w val="0.2792945711346082"/>
          <c:h val="0.51326815296204042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 1 квартал 2018  (тыс. руб)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sz="1200" baseline="0">
                    <a:latin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 Неналоговые доходы 123,4 %</c:v>
                </c:pt>
                <c:pt idx="1">
                  <c:v>Прочие налоговые доходы 164,9%</c:v>
                </c:pt>
                <c:pt idx="2">
                  <c:v>Налоги из выручки  134,7 %</c:v>
                </c:pt>
                <c:pt idx="3">
                  <c:v>Налог на прибыль -74,2%</c:v>
                </c:pt>
                <c:pt idx="4">
                  <c:v>Налоги на собственность  29,6%</c:v>
                </c:pt>
                <c:pt idx="5">
                  <c:v>Налог на добавленную стоимость 105,6%</c:v>
                </c:pt>
                <c:pt idx="6">
                  <c:v>Подоходный налог  105,0 %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489.5</c:v>
                </c:pt>
                <c:pt idx="1">
                  <c:v>36.700000000000003</c:v>
                </c:pt>
                <c:pt idx="2">
                  <c:v>543.4</c:v>
                </c:pt>
                <c:pt idx="3">
                  <c:v>61.9</c:v>
                </c:pt>
                <c:pt idx="4">
                  <c:v>1730.6</c:v>
                </c:pt>
                <c:pt idx="5">
                  <c:v>889.8</c:v>
                </c:pt>
                <c:pt idx="6">
                  <c:v>1699.9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 1 квартал 2019 (тыс. руб.)</c:v>
                </c:pt>
              </c:strCache>
            </c:strRef>
          </c:tx>
          <c:spPr>
            <a:solidFill>
              <a:srgbClr val="6600FF"/>
            </a:solidFill>
          </c:spPr>
          <c:invertIfNegative val="0"/>
          <c:dLbls>
            <c:dLbl>
              <c:idx val="3"/>
              <c:layout>
                <c:manualLayout>
                  <c:x val="1.6483111429986491E-3"/>
                  <c:y val="2.7995125762040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aseline="0">
                    <a:latin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 Неналоговые доходы 123,4 %</c:v>
                </c:pt>
                <c:pt idx="1">
                  <c:v>Прочие налоговые доходы 164,9%</c:v>
                </c:pt>
                <c:pt idx="2">
                  <c:v>Налоги из выручки  134,7 %</c:v>
                </c:pt>
                <c:pt idx="3">
                  <c:v>Налог на прибыль -74,2%</c:v>
                </c:pt>
                <c:pt idx="4">
                  <c:v>Налоги на собственность  29,6%</c:v>
                </c:pt>
                <c:pt idx="5">
                  <c:v>Налог на добавленную стоимость 105,6%</c:v>
                </c:pt>
                <c:pt idx="6">
                  <c:v>Подоходный налог  105,0 %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604</c:v>
                </c:pt>
                <c:pt idx="1">
                  <c:v>60.5</c:v>
                </c:pt>
                <c:pt idx="2">
                  <c:v>732</c:v>
                </c:pt>
                <c:pt idx="3">
                  <c:v>-45.9</c:v>
                </c:pt>
                <c:pt idx="4">
                  <c:v>512.20000000000005</c:v>
                </c:pt>
                <c:pt idx="5">
                  <c:v>939.5</c:v>
                </c:pt>
                <c:pt idx="6">
                  <c:v>1784.6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4058752"/>
        <c:axId val="114060672"/>
      </c:barChart>
      <c:catAx>
        <c:axId val="11405875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500" baseline="0">
                <a:latin typeface="Times New Roman" panose="02020603050405020304" pitchFamily="18" charset="0"/>
              </a:defRPr>
            </a:pPr>
            <a:endParaRPr lang="ru-RU"/>
          </a:p>
        </c:txPr>
        <c:crossAx val="114060672"/>
        <c:crosses val="autoZero"/>
        <c:auto val="1"/>
        <c:lblAlgn val="ctr"/>
        <c:lblOffset val="100"/>
        <c:noMultiLvlLbl val="0"/>
      </c:catAx>
      <c:valAx>
        <c:axId val="114060672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11405875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500" baseline="0">
              <a:latin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solidFill>
        <a:srgbClr val="3366FF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"/>
          <c:w val="0.5624067481941859"/>
          <c:h val="0.836228514292062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6">
                  <a:lumMod val="50000"/>
                </a:schemeClr>
              </a:solidFill>
            </c:spPr>
          </c:dPt>
          <c:dPt>
            <c:idx val="6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inEnd"/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Лист1!$A$2:$A$10</c:f>
              <c:strCache>
                <c:ptCount val="9"/>
                <c:pt idx="0">
                  <c:v>Филиал "Белмит" 301,1 тыс. руб.</c:v>
                </c:pt>
                <c:pt idx="1">
                  <c:v>СЗАО "Агролинк" 162,8 тыс. руб.</c:v>
                </c:pt>
                <c:pt idx="2">
                  <c:v>ГЛХУ "Быховский лесхоз" 152,0 тыс. руб.</c:v>
                </c:pt>
                <c:pt idx="3">
                  <c:v>УКП "Жилкомхоз" 134,0 тыс. руб.</c:v>
                </c:pt>
                <c:pt idx="4">
                  <c:v>РУП "Могилевэнерго"          -118,2тыс.руб.</c:v>
                </c:pt>
                <c:pt idx="5">
                  <c:v>Сельскохозяйственные организации-156,9 тыс.руб.</c:v>
                </c:pt>
                <c:pt idx="6">
                  <c:v>ИП 231,2 тыс. руб.</c:v>
                </c:pt>
                <c:pt idx="7">
                  <c:v>прочие коммерческие организации 459,2 тыс. руб.</c:v>
                </c:pt>
                <c:pt idx="8">
                  <c:v>физические лица и прочие организации 2 267,5 тыс. руб.</c:v>
                </c:pt>
              </c:strCache>
            </c:strRef>
          </c:cat>
          <c:val>
            <c:numRef>
              <c:f>Лист1!$B$2:$B$10</c:f>
              <c:numCache>
                <c:formatCode>0.0%</c:formatCode>
                <c:ptCount val="9"/>
                <c:pt idx="0">
                  <c:v>8.3000000000000004E-2</c:v>
                </c:pt>
                <c:pt idx="1">
                  <c:v>4.4999999999999998E-2</c:v>
                </c:pt>
                <c:pt idx="2">
                  <c:v>4.2000000000000003E-2</c:v>
                </c:pt>
                <c:pt idx="3">
                  <c:v>3.7999999999999999E-2</c:v>
                </c:pt>
                <c:pt idx="4">
                  <c:v>3.2000000000000001E-2</c:v>
                </c:pt>
                <c:pt idx="5">
                  <c:v>4.2999999999999997E-2</c:v>
                </c:pt>
                <c:pt idx="6">
                  <c:v>6.3E-2</c:v>
                </c:pt>
                <c:pt idx="7">
                  <c:v>0.1</c:v>
                </c:pt>
                <c:pt idx="8">
                  <c:v>0.49399999999999999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5292501935046701"/>
          <c:y val="0"/>
          <c:w val="0.4456173831925011"/>
          <c:h val="1"/>
        </c:manualLayout>
      </c:layout>
      <c:overlay val="0"/>
      <c:spPr>
        <a:ln>
          <a:solidFill>
            <a:schemeClr val="accent1"/>
          </a:solidFill>
        </a:ln>
      </c:sp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Структура расходов 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бюджета Быховского района </a:t>
            </a:r>
          </a:p>
          <a:p>
            <a:pPr>
              <a:defRPr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 1 квартал</a:t>
            </a:r>
            <a:r>
              <a:rPr lang="ru-RU" baseline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2019 года </a:t>
            </a:r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b="1" i="1" u="none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функциональной классификации</a:t>
            </a:r>
            <a:r>
              <a:rPr lang="ru-RU" b="0" i="1" u="none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расходов бюджета</a:t>
            </a:r>
          </a:p>
        </c:rich>
      </c:tx>
      <c:layout>
        <c:manualLayout>
          <c:xMode val="edge"/>
          <c:yMode val="edge"/>
          <c:x val="0.10795252441605462"/>
          <c:y val="1.167754527577396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9423712491329155"/>
          <c:y val="0.18947416336456444"/>
          <c:w val="0.60559225912340275"/>
          <c:h val="0.8007275426187213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explosion val="0"/>
            <c:spPr>
              <a:solidFill>
                <a:schemeClr val="accent3">
                  <a:lumMod val="40000"/>
                  <a:lumOff val="60000"/>
                </a:schemeClr>
              </a:solidFill>
            </c:spPr>
          </c:dPt>
          <c:dPt>
            <c:idx val="1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2"/>
            <c:bubble3D val="0"/>
            <c:spPr>
              <a:solidFill>
                <a:schemeClr val="accent3"/>
              </a:solidFill>
            </c:spPr>
          </c:dPt>
          <c:dPt>
            <c:idx val="3"/>
            <c:bubble3D val="0"/>
            <c:spPr>
              <a:solidFill>
                <a:srgbClr val="6600FF"/>
              </a:solidFill>
            </c:spPr>
          </c:dPt>
          <c:dPt>
            <c:idx val="4"/>
            <c:bubble3D val="0"/>
            <c:spPr>
              <a:solidFill>
                <a:srgbClr val="FFFF00"/>
              </a:solidFill>
            </c:spPr>
          </c:dPt>
          <c:dPt>
            <c:idx val="6"/>
            <c:bubble3D val="0"/>
            <c:spPr>
              <a:solidFill>
                <a:srgbClr val="FF7C80"/>
              </a:solidFill>
            </c:spPr>
          </c:dPt>
          <c:dLbls>
            <c:dLbl>
              <c:idx val="3"/>
              <c:layout>
                <c:manualLayout>
                  <c:x val="1.6074427771330731E-2"/>
                  <c:y val="-2.55999333407399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12444462286636686"/>
                  <c:y val="0.101687003913145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3.2301441296438582E-2"/>
                  <c:y val="1.347116719057263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</a:t>
                    </a:r>
                    <a:r>
                      <a:rPr lang="ru-RU" dirty="0" smtClean="0"/>
                      <a:t>,1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Образование </c:v>
                </c:pt>
                <c:pt idx="1">
                  <c:v>Жилищно-коммунальные услуги и жилищное строительство                                       </c:v>
                </c:pt>
                <c:pt idx="2">
                  <c:v>Общегосударственная деятельность          </c:v>
                </c:pt>
                <c:pt idx="3">
                  <c:v>Национальная экономика                         </c:v>
                </c:pt>
                <c:pt idx="4">
                  <c:v>Социальная политика                                                           </c:v>
                </c:pt>
                <c:pt idx="5">
                  <c:v>Физическая культура, спорт, культура и средства массовой информации </c:v>
                </c:pt>
                <c:pt idx="6">
                  <c:v>Здравоохранение </c:v>
                </c:pt>
              </c:strCache>
            </c:strRef>
          </c:cat>
          <c:val>
            <c:numRef>
              <c:f>Лист1!$B$2:$B$8</c:f>
              <c:numCache>
                <c:formatCode>0.0%</c:formatCode>
                <c:ptCount val="7"/>
                <c:pt idx="0">
                  <c:v>0.41599999999999998</c:v>
                </c:pt>
                <c:pt idx="1">
                  <c:v>7.4999999999999997E-2</c:v>
                </c:pt>
                <c:pt idx="2">
                  <c:v>0.08</c:v>
                </c:pt>
                <c:pt idx="3">
                  <c:v>3.5999999999999997E-2</c:v>
                </c:pt>
                <c:pt idx="4">
                  <c:v>9.7000000000000003E-2</c:v>
                </c:pt>
                <c:pt idx="5">
                  <c:v>0.08</c:v>
                </c:pt>
                <c:pt idx="6">
                  <c:v>0.216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l"/>
      <c:layout>
        <c:manualLayout>
          <c:xMode val="edge"/>
          <c:yMode val="edge"/>
          <c:x val="8.892569359706998E-3"/>
          <c:y val="0.15568085027589526"/>
          <c:w val="0.34233579555586263"/>
          <c:h val="0.84431914972410471"/>
        </c:manualLayout>
      </c:layout>
      <c:overlay val="0"/>
      <c:txPr>
        <a:bodyPr/>
        <a:lstStyle/>
        <a:p>
          <a:pPr>
            <a:defRPr sz="140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Структура расходов 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бюджета Быховского района </a:t>
            </a:r>
          </a:p>
          <a:p>
            <a:pPr>
              <a:defRPr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 квартал 2019 года </a:t>
            </a:r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экономической классификации</a:t>
            </a:r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расходов бюджета</a:t>
            </a:r>
          </a:p>
        </c:rich>
      </c:tx>
      <c:layout>
        <c:manualLayout>
          <c:xMode val="edge"/>
          <c:yMode val="edge"/>
          <c:x val="9.3131575483209619E-2"/>
          <c:y val="1.1628744547309151E-2"/>
        </c:manualLayout>
      </c:layout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8690780389480538E-2"/>
          <c:y val="0.19606475348892857"/>
          <c:w val="0.55224197778211381"/>
          <c:h val="0.7553654638628913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FF7C80"/>
              </a:solidFill>
            </c:spPr>
          </c:dPt>
          <c:dPt>
            <c:idx val="1"/>
            <c:bubble3D val="0"/>
            <c:spPr>
              <a:solidFill>
                <a:srgbClr val="6600FF"/>
              </a:solidFill>
            </c:spPr>
          </c:dPt>
          <c:dPt>
            <c:idx val="2"/>
            <c:bubble3D val="0"/>
            <c:spPr>
              <a:solidFill>
                <a:srgbClr val="FF9933"/>
              </a:solidFill>
            </c:spPr>
          </c:dPt>
          <c:dPt>
            <c:idx val="3"/>
            <c:bubble3D val="0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dPt>
          <c:dPt>
            <c:idx val="4"/>
            <c:bubble3D val="0"/>
            <c:spPr>
              <a:solidFill>
                <a:schemeClr val="bg1">
                  <a:lumMod val="85000"/>
                </a:schemeClr>
              </a:solidFill>
            </c:spPr>
          </c:dPt>
          <c:dPt>
            <c:idx val="5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</c:dPt>
          <c:dPt>
            <c:idx val="6"/>
            <c:bubble3D val="0"/>
            <c:spPr>
              <a:solidFill>
                <a:srgbClr val="FFFF00"/>
              </a:solidFill>
            </c:spPr>
          </c:dPt>
          <c:dPt>
            <c:idx val="7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</c:spPr>
          </c:dPt>
          <c:dPt>
            <c:idx val="9"/>
            <c:bubble3D val="0"/>
            <c:spPr>
              <a:solidFill>
                <a:srgbClr val="F373E4"/>
              </a:solidFill>
            </c:spPr>
          </c:dPt>
          <c:dLbls>
            <c:dLbl>
              <c:idx val="0"/>
              <c:layout>
                <c:manualLayout>
                  <c:x val="-9.5979064884480617E-2"/>
                  <c:y val="1.105860032645945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1.5274913431654186E-3"/>
                  <c:y val="1.618654093379123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5.534282371986679E-3"/>
                  <c:y val="-2.3878604452985076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8.9539537623737411E-3"/>
                  <c:y val="-1.343470994065372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1.4133583663439823E-3"/>
                  <c:y val="6.69797372941468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3.0269629238207894E-2"/>
                  <c:y val="-1.4387137692881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5.5635741686964751E-3"/>
                  <c:y val="-1.222864736640983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1.0843799801889426E-2"/>
                  <c:y val="-2.362405398179201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3.3125404366835032E-2"/>
                  <c:y val="-1.984135462360104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0"/>
              <c:layout>
                <c:manualLayout>
                  <c:x val="5.1334048784495469E-2"/>
                  <c:y val="5.3193112853150626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Лист1!$A$2:$A$11</c:f>
              <c:strCache>
                <c:ptCount val="10"/>
                <c:pt idx="0">
                  <c:v>Заработная плата и взносы (отчисления) на соц.страхование            (6 543,6 тыс.руб.)</c:v>
                </c:pt>
                <c:pt idx="1">
                  <c:v>Субсидии (942,1тыс.руб.)</c:v>
                </c:pt>
                <c:pt idx="2">
                  <c:v>Оплата коммунальных услуг                  (1 667,2 тыс.руб.)</c:v>
                </c:pt>
                <c:pt idx="3">
                  <c:v>Лекарственные средства и изделия медицинского назначения (101,5 тыс. рублей)</c:v>
                </c:pt>
                <c:pt idx="4">
                  <c:v>Текущие  и капитальные бюджетные трансферты населению (811,2тыс.руб.)</c:v>
                </c:pt>
                <c:pt idx="5">
                  <c:v>Текущее содержание сооружений благоустройства 156,2 тыс.руб.)</c:v>
                </c:pt>
                <c:pt idx="6">
                  <c:v>Обслуживание ценных бумаг                 (405,8ыс.руб.)</c:v>
                </c:pt>
                <c:pt idx="7">
                  <c:v>Продукты питания (110,7 тыс.руб.)</c:v>
                </c:pt>
                <c:pt idx="8">
                  <c:v>Транспортные услуги (110,6 тыс.руб.)</c:v>
                </c:pt>
                <c:pt idx="9">
                  <c:v>Иные расходы (246,2тыс. руб.)</c:v>
                </c:pt>
              </c:strCache>
            </c:strRef>
          </c:cat>
          <c:val>
            <c:numRef>
              <c:f>Лист1!$B$2:$B$11</c:f>
              <c:numCache>
                <c:formatCode>#,##0.0</c:formatCode>
                <c:ptCount val="10"/>
                <c:pt idx="0">
                  <c:v>6543.6</c:v>
                </c:pt>
                <c:pt idx="1">
                  <c:v>942.1</c:v>
                </c:pt>
                <c:pt idx="2">
                  <c:v>1667.2</c:v>
                </c:pt>
                <c:pt idx="3">
                  <c:v>101.5</c:v>
                </c:pt>
                <c:pt idx="4">
                  <c:v>811.2</c:v>
                </c:pt>
                <c:pt idx="5">
                  <c:v>156.19999999999999</c:v>
                </c:pt>
                <c:pt idx="6">
                  <c:v>405.8</c:v>
                </c:pt>
                <c:pt idx="7">
                  <c:v>110.7</c:v>
                </c:pt>
                <c:pt idx="8">
                  <c:v>110.6</c:v>
                </c:pt>
                <c:pt idx="9">
                  <c:v>246.2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2885753123602517"/>
          <c:y val="0.15387621766079712"/>
          <c:w val="0.33447252359448387"/>
          <c:h val="0.82375035252493312"/>
        </c:manualLayout>
      </c:layout>
      <c:overlay val="0"/>
      <c:txPr>
        <a:bodyPr/>
        <a:lstStyle/>
        <a:p>
          <a:pPr>
            <a:defRPr sz="1300" kern="800" cap="none" spc="0" normalizeH="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10"/>
      <c:depthPercent val="460"/>
      <c:rAngAx val="0"/>
      <c:perspective val="1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651688459736358"/>
          <c:y val="0.17484600291244212"/>
          <c:w val="0.5938061229911652"/>
          <c:h val="0.76150653932138734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  за 1 кв. 2018 г (тыс. руб.)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txPr>
              <a:bodyPr/>
              <a:lstStyle/>
              <a:p>
                <a:pPr>
                  <a:defRPr sz="1400" b="1" baseline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Образование</c:v>
                </c:pt>
                <c:pt idx="1">
                  <c:v>Здравоохранение</c:v>
                </c:pt>
                <c:pt idx="2">
                  <c:v>Физическая культура и спорт</c:v>
                </c:pt>
                <c:pt idx="3">
                  <c:v>Центр социального обслуживания</c:v>
                </c:pt>
                <c:pt idx="4">
                  <c:v>Культура</c:v>
                </c:pt>
                <c:pt idx="5">
                  <c:v>Сельское хозяйство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24.8</c:v>
                </c:pt>
                <c:pt idx="1">
                  <c:v>101.1</c:v>
                </c:pt>
                <c:pt idx="2">
                  <c:v>24.3</c:v>
                </c:pt>
                <c:pt idx="3">
                  <c:v>22.5</c:v>
                </c:pt>
                <c:pt idx="4">
                  <c:v>23.3</c:v>
                </c:pt>
                <c:pt idx="5">
                  <c:v>11.6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  за  1 кв. 2019 (тыс. руб.)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112816561534831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4710557796643664E-2"/>
                  <c:y val="-2.19648244578147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 baseline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Образование</c:v>
                </c:pt>
                <c:pt idx="1">
                  <c:v>Здравоохранение</c:v>
                </c:pt>
                <c:pt idx="2">
                  <c:v>Физическая культура и спорт</c:v>
                </c:pt>
                <c:pt idx="3">
                  <c:v>Центр социального обслуживания</c:v>
                </c:pt>
                <c:pt idx="4">
                  <c:v>Культура</c:v>
                </c:pt>
                <c:pt idx="5">
                  <c:v>Сельское хозяйство</c:v>
                </c:pt>
              </c:strCache>
            </c:strRef>
          </c:cat>
          <c:val>
            <c:numRef>
              <c:f>Лист1!$C$2:$C$7</c:f>
              <c:numCache>
                <c:formatCode>#,##0.0</c:formatCode>
                <c:ptCount val="6"/>
                <c:pt idx="0">
                  <c:v>24.2</c:v>
                </c:pt>
                <c:pt idx="1">
                  <c:v>100.5</c:v>
                </c:pt>
                <c:pt idx="2">
                  <c:v>20.100000000000001</c:v>
                </c:pt>
                <c:pt idx="3">
                  <c:v>23.9</c:v>
                </c:pt>
                <c:pt idx="4">
                  <c:v>28.8</c:v>
                </c:pt>
                <c:pt idx="5">
                  <c:v>12.3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 уточненный план 1 кв.  2019 г. (тыс. руб.)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Образование</c:v>
                </c:pt>
                <c:pt idx="1">
                  <c:v>Здравоохранение</c:v>
                </c:pt>
                <c:pt idx="2">
                  <c:v>Физическая культура и спорт</c:v>
                </c:pt>
                <c:pt idx="3">
                  <c:v>Центр социального обслуживания</c:v>
                </c:pt>
                <c:pt idx="4">
                  <c:v>Культура</c:v>
                </c:pt>
                <c:pt idx="5">
                  <c:v>Сельское хозяйство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22.4</c:v>
                </c:pt>
                <c:pt idx="1">
                  <c:v>110</c:v>
                </c:pt>
                <c:pt idx="2">
                  <c:v>19.899999999999999</c:v>
                </c:pt>
                <c:pt idx="3">
                  <c:v>23.9</c:v>
                </c:pt>
                <c:pt idx="4">
                  <c:v>25.7</c:v>
                </c:pt>
                <c:pt idx="5">
                  <c:v>12.3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133458560"/>
        <c:axId val="134525312"/>
        <c:axId val="0"/>
      </c:bar3DChart>
      <c:catAx>
        <c:axId val="133458560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50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525312"/>
        <c:crosses val="autoZero"/>
        <c:auto val="1"/>
        <c:lblAlgn val="ctr"/>
        <c:lblOffset val="100"/>
        <c:noMultiLvlLbl val="0"/>
      </c:catAx>
      <c:valAx>
        <c:axId val="134525312"/>
        <c:scaling>
          <c:orientation val="minMax"/>
        </c:scaling>
        <c:delete val="0"/>
        <c:axPos val="b"/>
        <c:numFmt formatCode="#,##0.0" sourceLinked="1"/>
        <c:majorTickMark val="none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345856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40164652757880703"/>
          <c:y val="4.5768311945072221E-2"/>
          <c:w val="0.57050106031103753"/>
          <c:h val="0.14095120754433155"/>
        </c:manualLayout>
      </c:layout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651688459736358"/>
          <c:y val="0.17484600291244212"/>
          <c:w val="0.5938061229911652"/>
          <c:h val="0.7615065393213873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задолженность на 01.04.2019 г. (тыс. руб.)</c:v>
                </c:pt>
              </c:strCache>
            </c:strRef>
          </c:tx>
          <c:spPr>
            <a:solidFill>
              <a:srgbClr val="3366FF"/>
            </a:solidFill>
          </c:spPr>
          <c:invertIfNegative val="0"/>
          <c:dLbls>
            <c:txPr>
              <a:bodyPr/>
              <a:lstStyle/>
              <a:p>
                <a:pPr>
                  <a:defRPr sz="1400" b="1" baseline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Отдел по образованию</c:v>
                </c:pt>
                <c:pt idx="1">
                  <c:v>УЗ "Быховская ЦРБ"</c:v>
                </c:pt>
                <c:pt idx="2">
                  <c:v>Быховское УКП "Жилкомхоз"</c:v>
                </c:pt>
                <c:pt idx="3">
                  <c:v>Прочие организации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193.9</c:v>
                </c:pt>
                <c:pt idx="1">
                  <c:v>359.2</c:v>
                </c:pt>
                <c:pt idx="2">
                  <c:v>2428</c:v>
                </c:pt>
                <c:pt idx="3">
                  <c:v>193.7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задолженность на 01.01.2019 г. (тыс. руб.)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112816561534831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9569833371341947E-3"/>
                  <c:y val="2.1934396939152879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 baseline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Отдел по образованию</c:v>
                </c:pt>
                <c:pt idx="1">
                  <c:v>УЗ "Быховская ЦРБ"</c:v>
                </c:pt>
                <c:pt idx="2">
                  <c:v>Быховское УКП "Жилкомхоз"</c:v>
                </c:pt>
                <c:pt idx="3">
                  <c:v>Прочие организации</c:v>
                </c:pt>
              </c:strCache>
            </c:strRef>
          </c:cat>
          <c:val>
            <c:numRef>
              <c:f>Лист1!$C$2:$C$5</c:f>
              <c:numCache>
                <c:formatCode>#,##0.0</c:formatCode>
                <c:ptCount val="4"/>
                <c:pt idx="0">
                  <c:v>9.3000000000000007</c:v>
                </c:pt>
                <c:pt idx="1">
                  <c:v>54.4</c:v>
                </c:pt>
                <c:pt idx="2">
                  <c:v>2303.8000000000002</c:v>
                </c:pt>
                <c:pt idx="3">
                  <c:v>24.1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33481600"/>
        <c:axId val="133483136"/>
      </c:barChart>
      <c:catAx>
        <c:axId val="133481600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50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3483136"/>
        <c:crosses val="autoZero"/>
        <c:auto val="1"/>
        <c:lblAlgn val="ctr"/>
        <c:lblOffset val="100"/>
        <c:noMultiLvlLbl val="0"/>
      </c:catAx>
      <c:valAx>
        <c:axId val="133483136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348160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2.5701457148036202E-2"/>
          <c:y val="4.5768311945072221E-2"/>
          <c:w val="0.97429854285196371"/>
          <c:h val="5.0206273377032179E-2"/>
        </c:manualLayout>
      </c:layout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1219042674286271"/>
          <c:y val="2.6859929983449514E-2"/>
          <c:w val="0.54774799362052351"/>
          <c:h val="0.9113091649080494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01.04.2019          тыс.рублей </c:v>
                </c:pt>
              </c:strCache>
            </c:strRef>
          </c:tx>
          <c:spPr>
            <a:solidFill>
              <a:srgbClr val="3366FF"/>
            </a:solidFill>
          </c:spPr>
          <c:invertIfNegative val="0"/>
          <c:dLbls>
            <c:dLbl>
              <c:idx val="0"/>
              <c:layout>
                <c:manualLayout>
                  <c:x val="1.509154686810594E-2"/>
                  <c:y val="4.39296489156294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3596187455479828E-3"/>
                  <c:y val="9.28811379842871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5335032614703097E-17"/>
                  <c:y val="6.58944733734442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 baseline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6"/>
                <c:pt idx="0">
                  <c:v>ОАО "Быховский КОСЗ"</c:v>
                </c:pt>
                <c:pt idx="1">
                  <c:v>Ф-л "Мокрянский "ОАО "Быховский КОСЗ"</c:v>
                </c:pt>
                <c:pt idx="2">
                  <c:v>ОАО "Быховский"</c:v>
                </c:pt>
                <c:pt idx="3">
                  <c:v>ОАО "ПМК-85 Водстрой"</c:v>
                </c:pt>
                <c:pt idx="4">
                  <c:v>ОАО "Обидовичи"</c:v>
                </c:pt>
                <c:pt idx="5">
                  <c:v>ОАО "Следюки"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6"/>
                <c:pt idx="0">
                  <c:v>368</c:v>
                </c:pt>
                <c:pt idx="1">
                  <c:v>827.5</c:v>
                </c:pt>
                <c:pt idx="2">
                  <c:v>1293.2</c:v>
                </c:pt>
                <c:pt idx="3">
                  <c:v>979.6</c:v>
                </c:pt>
                <c:pt idx="4">
                  <c:v>253.6</c:v>
                </c:pt>
                <c:pt idx="5">
                  <c:v>43.5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01.01.2019 тыс. рублей</c:v>
                </c:pt>
              </c:strCache>
            </c:strRef>
          </c:tx>
          <c:invertIfNegative val="0"/>
          <c:dPt>
            <c:idx val="2"/>
            <c:invertIfNegative val="0"/>
            <c:bubble3D val="0"/>
          </c:dPt>
          <c:dLbls>
            <c:dLbl>
              <c:idx val="0"/>
              <c:layout>
                <c:manualLayout>
                  <c:x val="2.4146474988969505E-2"/>
                  <c:y val="1.31788946746888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7376374276330032E-3"/>
                  <c:y val="1.69427131720942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9916294781725141E-3"/>
                  <c:y val="-1.51796096792651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4850096205038647E-3"/>
                  <c:y val="7.80456891831197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9662770057865559E-3"/>
                  <c:y val="-1.09939212344570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4.5274640604317821E-3"/>
                  <c:y val="-1.4220109338829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 baseline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6"/>
                <c:pt idx="0">
                  <c:v>ОАО "Быховский КОСЗ"</c:v>
                </c:pt>
                <c:pt idx="1">
                  <c:v>Ф-л "Мокрянский "ОАО "Быховский КОСЗ"</c:v>
                </c:pt>
                <c:pt idx="2">
                  <c:v>ОАО "Быховский"</c:v>
                </c:pt>
                <c:pt idx="3">
                  <c:v>ОАО "ПМК-85 Водстрой"</c:v>
                </c:pt>
                <c:pt idx="4">
                  <c:v>ОАО "Обидовичи"</c:v>
                </c:pt>
                <c:pt idx="5">
                  <c:v>ОАО "Следюки"</c:v>
                </c:pt>
              </c:strCache>
            </c:strRef>
          </c:cat>
          <c:val>
            <c:numRef>
              <c:f>Лист1!$C$2:$C$8</c:f>
              <c:numCache>
                <c:formatCode>#,##0.0</c:formatCode>
                <c:ptCount val="6"/>
                <c:pt idx="0">
                  <c:v>370.1</c:v>
                </c:pt>
                <c:pt idx="1">
                  <c:v>777.4</c:v>
                </c:pt>
                <c:pt idx="2">
                  <c:v>1171.3</c:v>
                </c:pt>
                <c:pt idx="3">
                  <c:v>882.3</c:v>
                </c:pt>
                <c:pt idx="4">
                  <c:v>213.8</c:v>
                </c:pt>
                <c:pt idx="5">
                  <c:v>43.5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62931456"/>
        <c:axId val="162932992"/>
      </c:barChart>
      <c:catAx>
        <c:axId val="162931456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62932992"/>
        <c:crosses val="autoZero"/>
        <c:auto val="1"/>
        <c:lblAlgn val="ctr"/>
        <c:lblOffset val="100"/>
        <c:noMultiLvlLbl val="0"/>
      </c:catAx>
      <c:valAx>
        <c:axId val="162932992"/>
        <c:scaling>
          <c:orientation val="minMax"/>
        </c:scaling>
        <c:delete val="0"/>
        <c:axPos val="b"/>
        <c:numFmt formatCode="#,##0.0" sourceLinked="1"/>
        <c:majorTickMark val="none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629314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7585303183441"/>
          <c:y val="7.4270302030972138E-2"/>
          <c:w val="0.20054459914645115"/>
          <c:h val="0.27519180720222969"/>
        </c:manualLayout>
      </c:layout>
      <c:overlay val="1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0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3338" y="0"/>
            <a:ext cx="29400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E8241A-818A-4974-AB84-B228D34A1BA6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7863" y="4705350"/>
            <a:ext cx="542925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9400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3338" y="9409113"/>
            <a:ext cx="29400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66B085-CC68-45A3-B689-A7BB001298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547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6B085-CC68-45A3-B689-A7BB00129836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0850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D165B43-B05C-4F8C-9A7D-C13B1E056194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42AA13D-3467-47E9-BC08-6C55CFC4755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oblast45.ru/uploads/publications/1545/fed7c7418dd0f5b0d055843e437c01ec4c2b23a8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7664" y="2636912"/>
            <a:ext cx="6768752" cy="3251469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</p:pic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44016" y="980728"/>
            <a:ext cx="7772400" cy="144016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b="1" i="1" dirty="0" smtClean="0">
                <a:solidFill>
                  <a:srgbClr val="FFFF00"/>
                </a:solidFill>
                <a:latin typeface="Times New Roman" pitchFamily="18" charset="0"/>
              </a:rPr>
              <a:t>ИСПОЛНЕНИЕ БЮДЖЕТА</a:t>
            </a:r>
            <a:r>
              <a:rPr lang="en-US" sz="4000" b="1" i="1" dirty="0" smtClean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ru-RU" sz="4000" b="1" i="1" dirty="0" smtClean="0">
                <a:solidFill>
                  <a:srgbClr val="FFFF00"/>
                </a:solidFill>
                <a:latin typeface="Times New Roman" pitchFamily="18" charset="0"/>
              </a:rPr>
              <a:t>БЫХОВСКОГО РАЙОНА                 ЗА 1 КВАРТАЛ 2019 ГОДА</a:t>
            </a:r>
            <a:br>
              <a:rPr lang="ru-RU" sz="4000" b="1" i="1" dirty="0" smtClean="0">
                <a:solidFill>
                  <a:srgbClr val="FFFF00"/>
                </a:solidFill>
                <a:latin typeface="Times New Roman" pitchFamily="18" charset="0"/>
              </a:rPr>
            </a:br>
            <a:r>
              <a:rPr lang="ru-RU" sz="4000" b="1" i="1" dirty="0" smtClean="0">
                <a:solidFill>
                  <a:srgbClr val="FFFF00"/>
                </a:solidFill>
                <a:latin typeface="Times New Roman" pitchFamily="18" charset="0"/>
              </a:rPr>
              <a:t>ДЛЯ ГРАЖДАН</a:t>
            </a:r>
          </a:p>
        </p:txBody>
      </p:sp>
    </p:spTree>
    <p:extLst>
      <p:ext uri="{BB962C8B-B14F-4D97-AF65-F5344CB8AC3E}">
        <p14:creationId xmlns:p14="http://schemas.microsoft.com/office/powerpoint/2010/main" val="36273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070322769"/>
              </p:ext>
            </p:extLst>
          </p:nvPr>
        </p:nvGraphicFramePr>
        <p:xfrm>
          <a:off x="323528" y="188640"/>
          <a:ext cx="8568952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4908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07185201"/>
              </p:ext>
            </p:extLst>
          </p:nvPr>
        </p:nvGraphicFramePr>
        <p:xfrm>
          <a:off x="395536" y="116632"/>
          <a:ext cx="8568952" cy="65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1373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827584" y="407884"/>
            <a:ext cx="8640960" cy="533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</a:rPr>
              <a:t>Динамика поступления доходов от</a:t>
            </a:r>
          </a:p>
          <a:p>
            <a:pPr>
              <a:defRPr/>
            </a:pP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</a:rPr>
              <a:t> внебюджетной деятельности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502416141"/>
              </p:ext>
            </p:extLst>
          </p:nvPr>
        </p:nvGraphicFramePr>
        <p:xfrm>
          <a:off x="467544" y="941284"/>
          <a:ext cx="8208912" cy="55840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2868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827584" y="116632"/>
            <a:ext cx="7848872" cy="10801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</a:rPr>
              <a:t>Кредиторская задолженность на 01.0</a:t>
            </a:r>
            <a:r>
              <a:rPr lang="en-US" sz="2400" b="1" i="1" dirty="0">
                <a:solidFill>
                  <a:srgbClr val="FFFF00"/>
                </a:solidFill>
                <a:latin typeface="Times New Roman" pitchFamily="18" charset="0"/>
              </a:rPr>
              <a:t>4</a:t>
            </a: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</a:rPr>
              <a:t>.2019 г. составляет 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</a:rPr>
              <a:t>3 174,8 </a:t>
            </a: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</a:rPr>
              <a:t>тыс. руб. рост на 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</a:rPr>
              <a:t>711,1</a:t>
            </a: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</a:rPr>
              <a:t> тыс. руб.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574845698"/>
              </p:ext>
            </p:extLst>
          </p:nvPr>
        </p:nvGraphicFramePr>
        <p:xfrm>
          <a:off x="467544" y="1412776"/>
          <a:ext cx="8208912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7206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33157" y="404664"/>
            <a:ext cx="8640960" cy="11521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ru-RU" sz="2000" b="1" i="1" dirty="0" smtClean="0">
                <a:solidFill>
                  <a:srgbClr val="FFFF00"/>
                </a:solidFill>
                <a:latin typeface="Times New Roman" pitchFamily="18" charset="0"/>
              </a:rPr>
              <a:t>Просроченная задолженность по бюджетным ссудам                                       на 01.0</a:t>
            </a:r>
            <a:r>
              <a:rPr lang="en-US" sz="2000" b="1" i="1" dirty="0" smtClean="0">
                <a:solidFill>
                  <a:srgbClr val="FFFF00"/>
                </a:solidFill>
                <a:latin typeface="Times New Roman" pitchFamily="18" charset="0"/>
              </a:rPr>
              <a:t>4</a:t>
            </a:r>
            <a:r>
              <a:rPr lang="ru-RU" sz="2000" b="1" i="1" dirty="0" smtClean="0">
                <a:solidFill>
                  <a:srgbClr val="FFFF00"/>
                </a:solidFill>
                <a:latin typeface="Times New Roman" pitchFamily="18" charset="0"/>
              </a:rPr>
              <a:t>.2019 г.  – 3 </a:t>
            </a:r>
            <a:r>
              <a:rPr lang="en-US" sz="2000" b="1" i="1" dirty="0" smtClean="0">
                <a:solidFill>
                  <a:srgbClr val="FFFF00"/>
                </a:solidFill>
                <a:latin typeface="Times New Roman" pitchFamily="18" charset="0"/>
              </a:rPr>
              <a:t>767,4 </a:t>
            </a:r>
            <a:r>
              <a:rPr lang="ru-RU" sz="2000" b="1" i="1" dirty="0" smtClean="0">
                <a:solidFill>
                  <a:srgbClr val="FFFF00"/>
                </a:solidFill>
                <a:latin typeface="Times New Roman" pitchFamily="18" charset="0"/>
              </a:rPr>
              <a:t>тыс. рублей</a:t>
            </a:r>
          </a:p>
          <a:p>
            <a:pPr>
              <a:defRPr/>
            </a:pPr>
            <a:r>
              <a:rPr lang="ru-RU" sz="2000" b="1" i="1" dirty="0">
                <a:solidFill>
                  <a:srgbClr val="FFFF00"/>
                </a:solidFill>
                <a:latin typeface="Times New Roman" pitchFamily="18" charset="0"/>
              </a:rPr>
              <a:t>з</a:t>
            </a:r>
            <a:r>
              <a:rPr lang="ru-RU" sz="2000" b="1" i="1" dirty="0" smtClean="0">
                <a:solidFill>
                  <a:srgbClr val="FFFF00"/>
                </a:solidFill>
                <a:latin typeface="Times New Roman" pitchFamily="18" charset="0"/>
              </a:rPr>
              <a:t>а </a:t>
            </a:r>
            <a:r>
              <a:rPr lang="en-US" sz="2000" b="1" i="1" dirty="0" smtClean="0">
                <a:solidFill>
                  <a:srgbClr val="FFFF00"/>
                </a:solidFill>
                <a:latin typeface="Times New Roman" pitchFamily="18" charset="0"/>
              </a:rPr>
              <a:t>1 </a:t>
            </a:r>
            <a:r>
              <a:rPr lang="ru-RU" sz="2000" b="1" i="1" dirty="0" smtClean="0">
                <a:solidFill>
                  <a:srgbClr val="FFFF00"/>
                </a:solidFill>
                <a:latin typeface="Times New Roman" pitchFamily="18" charset="0"/>
              </a:rPr>
              <a:t>кв. 2019г. взыскано бюджетных ссуд 34,7 тыс. рублей, просроченная задолженность возросла на 307,0 тыс. рублей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911931053"/>
              </p:ext>
            </p:extLst>
          </p:nvPr>
        </p:nvGraphicFramePr>
        <p:xfrm>
          <a:off x="359259" y="1540312"/>
          <a:ext cx="8559323" cy="5201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544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33157" y="404664"/>
            <a:ext cx="8640960" cy="9361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ru-RU" sz="2000" b="1" i="1" dirty="0" smtClean="0">
                <a:solidFill>
                  <a:srgbClr val="FFFF00"/>
                </a:solidFill>
                <a:latin typeface="Times New Roman" pitchFamily="18" charset="0"/>
              </a:rPr>
              <a:t>Погашение задолженности по бюджетным ссудам</a:t>
            </a:r>
          </a:p>
          <a:p>
            <a:pPr>
              <a:defRPr/>
            </a:pPr>
            <a:r>
              <a:rPr lang="ru-RU" sz="2000" b="1" i="1" dirty="0" smtClean="0">
                <a:solidFill>
                  <a:srgbClr val="FFFF00"/>
                </a:solidFill>
                <a:latin typeface="Times New Roman" pitchFamily="18" charset="0"/>
              </a:rPr>
              <a:t>  (за 1 кв. 2018г.  взыскано 71,0 тыс. рублей, </a:t>
            </a:r>
          </a:p>
          <a:p>
            <a:pPr>
              <a:defRPr/>
            </a:pPr>
            <a:r>
              <a:rPr lang="ru-RU" sz="2000" b="1" i="1" dirty="0" smtClean="0">
                <a:solidFill>
                  <a:srgbClr val="FFFF00"/>
                </a:solidFill>
                <a:latin typeface="Times New Roman" pitchFamily="18" charset="0"/>
              </a:rPr>
              <a:t>за 1 кв. 2019 г. -34,7 тыс. рублей или 48,9%)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357421016"/>
              </p:ext>
            </p:extLst>
          </p:nvPr>
        </p:nvGraphicFramePr>
        <p:xfrm>
          <a:off x="333157" y="1340768"/>
          <a:ext cx="8559323" cy="4985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8863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04664"/>
            <a:ext cx="9144000" cy="792088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</a:rPr>
              <a:t/>
            </a:r>
            <a:b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</a:rPr>
            </a:br>
            <a:r>
              <a:rPr lang="ru-RU" sz="2400" b="1" i="1" dirty="0">
                <a:solidFill>
                  <a:srgbClr val="FFFF00"/>
                </a:solidFill>
                <a:latin typeface="Times New Roman" pitchFamily="18" charset="0"/>
              </a:rPr>
              <a:t/>
            </a:r>
            <a:br>
              <a:rPr lang="ru-RU" sz="2400" b="1" i="1" dirty="0">
                <a:solidFill>
                  <a:srgbClr val="FFFF00"/>
                </a:solidFill>
                <a:latin typeface="Times New Roman" pitchFamily="18" charset="0"/>
              </a:rPr>
            </a:b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</a:rPr>
              <a:t/>
            </a:r>
            <a:b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</a:rPr>
            </a:b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</a:rPr>
              <a:t>Потери бюджета за  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</a:rPr>
              <a:t>1 </a:t>
            </a: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</a:rPr>
              <a:t>квартал 2019 г</a:t>
            </a:r>
            <a:b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</a:rPr>
            </a:br>
            <a:endParaRPr lang="ru-RU" sz="2400" b="1" i="1" dirty="0" smtClean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8" y="3190849"/>
            <a:ext cx="8640960" cy="533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endParaRPr lang="ru-RU" sz="2400" b="1" i="1" dirty="0" smtClean="0">
              <a:solidFill>
                <a:srgbClr val="FFFF00"/>
              </a:solidFill>
              <a:latin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9897582"/>
              </p:ext>
            </p:extLst>
          </p:nvPr>
        </p:nvGraphicFramePr>
        <p:xfrm>
          <a:off x="351801" y="1028430"/>
          <a:ext cx="8352928" cy="5834428"/>
        </p:xfrm>
        <a:graphic>
          <a:graphicData uri="http://schemas.openxmlformats.org/drawingml/2006/table">
            <a:tbl>
              <a:tblPr firstRow="1" firstCol="1" bandRow="1"/>
              <a:tblGrid>
                <a:gridCol w="5561765"/>
                <a:gridCol w="2791163"/>
              </a:tblGrid>
              <a:tr h="851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29" marR="54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сумма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тысяч рублей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29" marR="54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1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результате невыполнения задания по росту заработной платы  в бюджет не получено подоходного налога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29" marR="54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85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29" marR="54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1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Задолженность плательщиков, ликвидация (прекращение деятельности) или банкротство которых осуществляется по решению суда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29" marR="54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448,1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929" marR="54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5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Просроченная задолженность по бюджетным ссудам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29" marR="54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3 767,4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в том числе 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квартал 2019 </a:t>
                      </a: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г. </a:t>
                      </a:r>
                      <a:endParaRPr lang="en-US" sz="20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307,0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29" marR="54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8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Снижение</a:t>
                      </a:r>
                      <a:r>
                        <a:rPr lang="ru-RU" sz="20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поступление единого налог для производителей сельскохозяйственной продукции за счет снижения выручки  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29" marR="54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29" marR="54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8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Всего: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29" marR="54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4 310,5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29" marR="54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267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7255093"/>
              </p:ext>
            </p:extLst>
          </p:nvPr>
        </p:nvGraphicFramePr>
        <p:xfrm>
          <a:off x="467544" y="1481138"/>
          <a:ext cx="8352928" cy="4687963"/>
        </p:xfrm>
        <a:graphic>
          <a:graphicData uri="http://schemas.openxmlformats.org/drawingml/2006/table">
            <a:tbl>
              <a:tblPr/>
              <a:tblGrid>
                <a:gridCol w="6599956"/>
                <a:gridCol w="1752972"/>
              </a:tblGrid>
              <a:tr h="2892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Наименование</a:t>
                      </a:r>
                    </a:p>
                  </a:txBody>
                  <a:tcPr marL="8913" marR="8913" marT="8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сумма, тыс. руб.</a:t>
                      </a:r>
                    </a:p>
                  </a:txBody>
                  <a:tcPr marL="8913" marR="8913" marT="8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61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Консолидированный бюджет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Быховского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района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10 706,6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91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развития аграрного бизнеса в Республике Беларусь на 2016-2020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236,3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29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о социальной защите и содействии занятости населения на 2016-2020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460,5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05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"Здоровье народа и демографическая безопасность Республики Беларусь" на 2016-2020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2 298,1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78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"Охрана окружающей среды и устойчивое использование природных ресурсов" на 2016-2020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7,7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86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 преодолению последствий катастрофы на Чернобыльской АЭС на 2011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2015 годы и на период до 2020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429,7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56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"Образование и молодежная политика" на 2016 - 2020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4 595,9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61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"Культура Беларуси" на 2016 - 2020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570,5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29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развития физической культуры и спорта в Республике Беларусь на 2016 - 2020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266,4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61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"Комфортное жилье и благоприятная среда" на 2016 - 2020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794,2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30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"Строительство жилья" на 2016 - 2020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8,7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5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развития транспортного комплекса Республики Беларусь на 2016 - 2020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120,5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33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на 2015-2020 годы по увековечиванию погибших при защите Отечества и сохранению памяти о жертвах войн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Непрограммные расходы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918,1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Программные расходы консолидированного бюджета района за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квартал 2019 года 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32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6873259"/>
              </p:ext>
            </p:extLst>
          </p:nvPr>
        </p:nvGraphicFramePr>
        <p:xfrm>
          <a:off x="577850" y="3472656"/>
          <a:ext cx="7988300" cy="542925"/>
        </p:xfrm>
        <a:graphic>
          <a:graphicData uri="http://schemas.openxmlformats.org/drawingml/2006/table">
            <a:tbl>
              <a:tblPr/>
              <a:tblGrid>
                <a:gridCol w="7988300"/>
              </a:tblGrid>
              <a:tr h="542925"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634082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долговых обязательств органов местного управления и самоуправления</a:t>
            </a:r>
            <a:endPara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0529385"/>
              </p:ext>
            </p:extLst>
          </p:nvPr>
        </p:nvGraphicFramePr>
        <p:xfrm>
          <a:off x="467544" y="1251309"/>
          <a:ext cx="8424936" cy="5273041"/>
        </p:xfrm>
        <a:graphic>
          <a:graphicData uri="http://schemas.openxmlformats.org/drawingml/2006/table">
            <a:tbl>
              <a:tblPr/>
              <a:tblGrid>
                <a:gridCol w="223387"/>
                <a:gridCol w="4516563"/>
                <a:gridCol w="1803291"/>
                <a:gridCol w="1881695"/>
              </a:tblGrid>
              <a:tr h="221472"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effectLst/>
                        <a:latin typeface="Arial Cyr"/>
                      </a:endParaRP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Cyr"/>
                      </a:endParaRP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>
                        <a:effectLst/>
                        <a:latin typeface="Arial Cyr"/>
                      </a:endParaRP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тыс. рублей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98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/>
                        </a:rPr>
                        <a:t>Виды обязательств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На 1 января 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г.                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На 1 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апреля 2019 </a:t>
                      </a:r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г.  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075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Ценные бумаги, размещенные местными исполнительными и распорядительными органами на внутреннем финансовом рынке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1 201,6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342900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813,1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24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Гарантии местных исполнительных и распорядительных органов, предъявленные к исполнению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47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Бюджетные кредиты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586,7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829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Иные долговые обязательства, ранее отнесенные в соответствии с законодательством на долг органов местного управления и самоуправления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81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effectLst/>
                          <a:latin typeface="Times New Roman"/>
                        </a:rPr>
                        <a:t>  I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Долг органов местного управления и самоуправления 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1 201,6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1 399,8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II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Долг, гарантированный местными исполнительными и распорядительными органами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3 150,5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2 739,1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32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4 352,1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4 138,9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2877"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indent="540385" algn="just">
                        <a:spcAft>
                          <a:spcPts val="0"/>
                        </a:spcAft>
                      </a:pP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933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116632"/>
            <a:ext cx="8229600" cy="10801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endParaRPr lang="ru-RU" b="1" i="1" dirty="0" smtClean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755576" y="1196753"/>
            <a:ext cx="8136904" cy="17281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r>
              <a:rPr lang="ru-RU" sz="3200" b="1" i="1" dirty="0" smtClean="0">
                <a:solidFill>
                  <a:srgbClr val="FFFF00"/>
                </a:solidFill>
                <a:latin typeface="Times New Roman" pitchFamily="18" charset="0"/>
              </a:rPr>
              <a:t>Финансовый отдел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3200" b="1" i="1" dirty="0" smtClean="0">
                <a:solidFill>
                  <a:srgbClr val="FFFF00"/>
                </a:solidFill>
                <a:latin typeface="Times New Roman" pitchFamily="18" charset="0"/>
              </a:rPr>
              <a:t>Быховского райисполкома</a:t>
            </a:r>
          </a:p>
          <a:p>
            <a:pPr>
              <a:buFont typeface="Wingdings" pitchFamily="2" charset="2"/>
              <a:buNone/>
              <a:defRPr/>
            </a:pPr>
            <a:endParaRPr lang="ru-RU" sz="3200" b="1" i="1" dirty="0" smtClean="0">
              <a:solidFill>
                <a:srgbClr val="FFFF00"/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ru-RU" b="1" i="1" dirty="0" smtClean="0">
              <a:solidFill>
                <a:srgbClr val="FFFF00"/>
              </a:solidFill>
              <a:latin typeface="Times New Roman" pitchFamily="18" charset="0"/>
            </a:endParaRPr>
          </a:p>
          <a:p>
            <a:pPr>
              <a:defRPr/>
            </a:pPr>
            <a:endParaRPr lang="ru-RU" b="1" i="1" dirty="0" smtClean="0">
              <a:solidFill>
                <a:srgbClr val="FFFF00"/>
              </a:solidFill>
              <a:latin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2924943"/>
            <a:ext cx="3168351" cy="3168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59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657370123"/>
              </p:ext>
            </p:extLst>
          </p:nvPr>
        </p:nvGraphicFramePr>
        <p:xfrm>
          <a:off x="395536" y="908720"/>
          <a:ext cx="8568952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548680"/>
            <a:ext cx="7702550" cy="5334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</a:rPr>
              <a:t>Исполнение бюджета   Быховского  района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</a:rPr>
              <a:t/>
            </a:r>
            <a:br>
              <a:rPr lang="en-US" sz="2400" b="1" i="1" dirty="0" smtClean="0">
                <a:solidFill>
                  <a:srgbClr val="FFFF00"/>
                </a:solidFill>
                <a:latin typeface="Times New Roman" pitchFamily="18" charset="0"/>
              </a:rPr>
            </a:b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</a:rPr>
              <a:t> за январь-март 2019 года</a:t>
            </a:r>
          </a:p>
        </p:txBody>
      </p:sp>
    </p:spTree>
    <p:extLst>
      <p:ext uri="{BB962C8B-B14F-4D97-AF65-F5344CB8AC3E}">
        <p14:creationId xmlns:p14="http://schemas.microsoft.com/office/powerpoint/2010/main" val="394411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988840"/>
            <a:ext cx="8424935" cy="4752528"/>
          </a:xfrm>
        </p:spPr>
        <p:txBody>
          <a:bodyPr>
            <a:noAutofit/>
          </a:bodyPr>
          <a:lstStyle/>
          <a:p>
            <a:pPr marR="45085" indent="540385" algn="just"/>
            <a:r>
              <a:rPr lang="ru-RU" sz="2000" dirty="0">
                <a:solidFill>
                  <a:schemeClr val="tx1"/>
                </a:solidFill>
                <a:latin typeface="Times New Roman"/>
                <a:ea typeface="Times New Roman"/>
              </a:rPr>
              <a:t>В консолидированный бюджет </a:t>
            </a:r>
            <a:r>
              <a:rPr lang="ru-RU" sz="20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Быховского </a:t>
            </a:r>
            <a:r>
              <a:rPr lang="ru-RU" sz="2000" dirty="0">
                <a:solidFill>
                  <a:schemeClr val="tx1"/>
                </a:solidFill>
                <a:latin typeface="Times New Roman"/>
                <a:ea typeface="Times New Roman"/>
              </a:rPr>
              <a:t>района за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Times New Roman"/>
              </a:rPr>
              <a:t>I </a:t>
            </a:r>
            <a:r>
              <a:rPr lang="ru-RU" sz="20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квартал </a:t>
            </a:r>
            <a:r>
              <a:rPr lang="ru-RU" sz="2000" dirty="0">
                <a:solidFill>
                  <a:schemeClr val="tx1"/>
                </a:solidFill>
                <a:latin typeface="Times New Roman"/>
                <a:ea typeface="Times New Roman"/>
              </a:rPr>
              <a:t>2019 года поступило доходов </a:t>
            </a:r>
            <a:r>
              <a:rPr lang="ru-RU" sz="2000" dirty="0" smtClean="0">
                <a:solidFill>
                  <a:schemeClr val="tx1"/>
                </a:solidFill>
                <a:latin typeface="Times New Roman"/>
                <a:ea typeface="Times New Roman"/>
              </a:rPr>
              <a:t>10 307,4 </a:t>
            </a:r>
            <a:r>
              <a:rPr lang="ru-RU" sz="2000" dirty="0">
                <a:solidFill>
                  <a:schemeClr val="tx1"/>
                </a:solidFill>
                <a:latin typeface="Times New Roman"/>
                <a:ea typeface="Times New Roman"/>
              </a:rPr>
              <a:t>тыс. рублей, расходы профинансированы в сумме </a:t>
            </a:r>
            <a:r>
              <a:rPr lang="ru-RU" sz="20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10 706,6 </a:t>
            </a:r>
            <a:r>
              <a:rPr lang="ru-RU" sz="2000" dirty="0">
                <a:solidFill>
                  <a:schemeClr val="tx1"/>
                </a:solidFill>
                <a:latin typeface="Times New Roman"/>
                <a:ea typeface="Times New Roman"/>
              </a:rPr>
              <a:t>тыс. рублей, дефицит на 1 </a:t>
            </a:r>
            <a:r>
              <a:rPr lang="ru-RU" sz="20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апреля </a:t>
            </a:r>
            <a:r>
              <a:rPr lang="ru-RU" sz="2000" dirty="0">
                <a:solidFill>
                  <a:schemeClr val="tx1"/>
                </a:solidFill>
                <a:latin typeface="Times New Roman"/>
                <a:ea typeface="Times New Roman"/>
              </a:rPr>
              <a:t>2019 г. составил  </a:t>
            </a:r>
            <a:r>
              <a:rPr lang="ru-RU" sz="2000" dirty="0" smtClean="0">
                <a:solidFill>
                  <a:schemeClr val="tx1"/>
                </a:solidFill>
                <a:latin typeface="Times New Roman"/>
                <a:ea typeface="Times New Roman"/>
              </a:rPr>
              <a:t>399,2 </a:t>
            </a:r>
            <a:r>
              <a:rPr lang="ru-RU" sz="2000" dirty="0">
                <a:solidFill>
                  <a:schemeClr val="tx1"/>
                </a:solidFill>
                <a:latin typeface="Times New Roman"/>
                <a:ea typeface="Times New Roman"/>
              </a:rPr>
              <a:t>тыс. рублей. </a:t>
            </a:r>
          </a:p>
          <a:p>
            <a:pPr marR="45085" indent="457200" algn="just"/>
            <a:r>
              <a:rPr lang="ru-RU" sz="2000" dirty="0">
                <a:solidFill>
                  <a:schemeClr val="tx1"/>
                </a:solidFill>
                <a:latin typeface="Times New Roman"/>
                <a:ea typeface="Times New Roman"/>
              </a:rPr>
              <a:t>Бюджет  района  за </a:t>
            </a:r>
            <a:r>
              <a:rPr lang="en-US" sz="2000" dirty="0">
                <a:solidFill>
                  <a:schemeClr val="tx1"/>
                </a:solidFill>
                <a:latin typeface="Times New Roman"/>
                <a:ea typeface="Times New Roman"/>
              </a:rPr>
              <a:t>I </a:t>
            </a:r>
            <a:r>
              <a:rPr lang="ru-RU" sz="20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квартал </a:t>
            </a:r>
            <a:r>
              <a:rPr lang="ru-RU" sz="2000" dirty="0">
                <a:solidFill>
                  <a:schemeClr val="tx1"/>
                </a:solidFill>
                <a:latin typeface="Times New Roman"/>
                <a:ea typeface="Times New Roman"/>
              </a:rPr>
              <a:t>2019 по доходам исполнен в объеме </a:t>
            </a:r>
            <a:r>
              <a:rPr lang="ru-RU" sz="2000" dirty="0" smtClean="0">
                <a:solidFill>
                  <a:schemeClr val="tx1"/>
                </a:solidFill>
                <a:latin typeface="Times New Roman"/>
                <a:ea typeface="Times New Roman"/>
              </a:rPr>
              <a:t>22,0 </a:t>
            </a:r>
            <a:r>
              <a:rPr lang="ru-RU" sz="2000" dirty="0">
                <a:solidFill>
                  <a:schemeClr val="tx1"/>
                </a:solidFill>
                <a:latin typeface="Times New Roman"/>
                <a:ea typeface="Times New Roman"/>
              </a:rPr>
              <a:t>% к годовому плану .</a:t>
            </a:r>
          </a:p>
          <a:p>
            <a:pPr marR="45085" indent="457200" algn="just"/>
            <a:r>
              <a:rPr lang="ru-RU" sz="2000" dirty="0">
                <a:solidFill>
                  <a:schemeClr val="tx1"/>
                </a:solidFill>
                <a:latin typeface="Times New Roman"/>
                <a:ea typeface="Times New Roman"/>
              </a:rPr>
              <a:t>Собственные доходы поступили в сумме </a:t>
            </a:r>
            <a:r>
              <a:rPr lang="ru-RU" sz="2000" dirty="0" smtClean="0">
                <a:solidFill>
                  <a:schemeClr val="tx1"/>
                </a:solidFill>
                <a:latin typeface="Times New Roman"/>
                <a:ea typeface="Times New Roman"/>
              </a:rPr>
              <a:t>4 586,9 </a:t>
            </a:r>
            <a:r>
              <a:rPr lang="ru-RU" sz="2000" dirty="0">
                <a:solidFill>
                  <a:schemeClr val="tx1"/>
                </a:solidFill>
                <a:latin typeface="Times New Roman"/>
                <a:ea typeface="Times New Roman"/>
              </a:rPr>
              <a:t>тыс. рублей, в том числе налоговые доходы в сумме </a:t>
            </a:r>
            <a:r>
              <a:rPr lang="ru-RU" sz="2000" dirty="0" smtClean="0">
                <a:solidFill>
                  <a:schemeClr val="tx1"/>
                </a:solidFill>
                <a:latin typeface="Times New Roman"/>
                <a:ea typeface="Times New Roman"/>
              </a:rPr>
              <a:t>3 982,9 </a:t>
            </a:r>
            <a:r>
              <a:rPr lang="ru-RU" sz="2000" dirty="0">
                <a:solidFill>
                  <a:schemeClr val="tx1"/>
                </a:solidFill>
                <a:latin typeface="Times New Roman"/>
                <a:ea typeface="Times New Roman"/>
              </a:rPr>
              <a:t>тыс. рублей, неналоговые доходы в сумме </a:t>
            </a:r>
            <a:r>
              <a:rPr lang="ru-RU" sz="2000" dirty="0" smtClean="0">
                <a:solidFill>
                  <a:schemeClr val="tx1"/>
                </a:solidFill>
                <a:latin typeface="Times New Roman"/>
                <a:ea typeface="Times New Roman"/>
              </a:rPr>
              <a:t>604,0 </a:t>
            </a:r>
            <a:r>
              <a:rPr lang="ru-RU" sz="2000" dirty="0">
                <a:solidFill>
                  <a:schemeClr val="tx1"/>
                </a:solidFill>
                <a:latin typeface="Times New Roman"/>
                <a:ea typeface="Times New Roman"/>
              </a:rPr>
              <a:t>тыс. рублей.</a:t>
            </a:r>
          </a:p>
          <a:p>
            <a:pPr marR="45085" lvl="0" indent="449580" algn="just">
              <a:buClr>
                <a:srgbClr val="94B6D2"/>
              </a:buClr>
            </a:pPr>
            <a:r>
              <a:rPr lang="ru-RU" sz="2000" dirty="0">
                <a:solidFill>
                  <a:schemeClr val="tx1"/>
                </a:solidFill>
                <a:latin typeface="Times New Roman"/>
                <a:ea typeface="Times New Roman"/>
              </a:rPr>
              <a:t>Безвозмездные поступления из республиканского и областного бюджетов получены в сумме </a:t>
            </a:r>
            <a:r>
              <a:rPr lang="ru-RU" sz="2000" dirty="0" smtClean="0">
                <a:solidFill>
                  <a:schemeClr val="tx1"/>
                </a:solidFill>
                <a:latin typeface="Times New Roman"/>
                <a:ea typeface="Times New Roman"/>
              </a:rPr>
              <a:t>5 720,5 </a:t>
            </a:r>
            <a:r>
              <a:rPr lang="ru-RU" sz="2000" dirty="0">
                <a:solidFill>
                  <a:schemeClr val="tx1"/>
                </a:solidFill>
                <a:latin typeface="Times New Roman"/>
                <a:ea typeface="Times New Roman"/>
              </a:rPr>
              <a:t>тыс. рублей, в том числе дотация в сумме </a:t>
            </a:r>
            <a:r>
              <a:rPr lang="ru-RU" sz="2000" dirty="0" smtClean="0">
                <a:solidFill>
                  <a:schemeClr val="tx1"/>
                </a:solidFill>
                <a:latin typeface="Times New Roman"/>
                <a:ea typeface="Times New Roman"/>
              </a:rPr>
              <a:t>5 206,5 </a:t>
            </a:r>
            <a:r>
              <a:rPr lang="ru-RU" sz="2000" dirty="0">
                <a:solidFill>
                  <a:schemeClr val="tx1"/>
                </a:solidFill>
                <a:latin typeface="Times New Roman"/>
                <a:ea typeface="Times New Roman"/>
              </a:rPr>
              <a:t>тыс. рублей. </a:t>
            </a:r>
          </a:p>
          <a:p>
            <a:pPr marR="45085" lvl="0" indent="449580" algn="just">
              <a:buClr>
                <a:srgbClr val="94B6D2"/>
              </a:buClr>
            </a:pPr>
            <a:r>
              <a:rPr lang="ru-RU" sz="2000" dirty="0">
                <a:solidFill>
                  <a:schemeClr val="tx1"/>
                </a:solidFill>
                <a:latin typeface="Times New Roman"/>
                <a:ea typeface="Times New Roman"/>
              </a:rPr>
              <a:t>Дотация бюджетам первичного уровня из районного бюджета составила  </a:t>
            </a:r>
            <a:r>
              <a:rPr lang="ru-RU" sz="2000" dirty="0" smtClean="0">
                <a:solidFill>
                  <a:schemeClr val="tx1"/>
                </a:solidFill>
                <a:latin typeface="Times New Roman"/>
                <a:ea typeface="Times New Roman"/>
              </a:rPr>
              <a:t>97,6 </a:t>
            </a:r>
            <a:r>
              <a:rPr lang="ru-RU" sz="2000" dirty="0">
                <a:solidFill>
                  <a:schemeClr val="tx1"/>
                </a:solidFill>
                <a:latin typeface="Times New Roman"/>
                <a:ea typeface="Times New Roman"/>
              </a:rPr>
              <a:t>тыс.  рублей. </a:t>
            </a:r>
          </a:p>
          <a:p>
            <a:endParaRPr lang="ru-RU" sz="15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90472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консолидированного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 Быховского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района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квартал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года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183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735893671"/>
              </p:ext>
            </p:extLst>
          </p:nvPr>
        </p:nvGraphicFramePr>
        <p:xfrm>
          <a:off x="395536" y="1397000"/>
          <a:ext cx="8280920" cy="4840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620688"/>
            <a:ext cx="8496944" cy="5334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800" b="1" i="1" dirty="0" smtClean="0">
                <a:solidFill>
                  <a:srgbClr val="FFFF00"/>
                </a:solidFill>
                <a:latin typeface="Times New Roman" pitchFamily="18" charset="0"/>
              </a:rPr>
              <a:t>Структура доходов бюджета Быховского района </a:t>
            </a:r>
            <a:r>
              <a:rPr lang="en-US" sz="2800" b="1" i="1" dirty="0" smtClean="0">
                <a:solidFill>
                  <a:srgbClr val="FFFF00"/>
                </a:solidFill>
                <a:latin typeface="Times New Roman" pitchFamily="18" charset="0"/>
              </a:rPr>
              <a:t/>
            </a:r>
            <a:br>
              <a:rPr lang="en-US" sz="2800" b="1" i="1" dirty="0" smtClean="0">
                <a:solidFill>
                  <a:srgbClr val="FFFF00"/>
                </a:solidFill>
                <a:latin typeface="Times New Roman" pitchFamily="18" charset="0"/>
              </a:rPr>
            </a:br>
            <a:r>
              <a:rPr lang="ru-RU" sz="2800" b="1" i="1" dirty="0" smtClean="0">
                <a:solidFill>
                  <a:srgbClr val="FFFF00"/>
                </a:solidFill>
                <a:latin typeface="Times New Roman" pitchFamily="18" charset="0"/>
              </a:rPr>
              <a:t>за январь-март  2019 года</a:t>
            </a:r>
          </a:p>
        </p:txBody>
      </p:sp>
    </p:spTree>
    <p:extLst>
      <p:ext uri="{BB962C8B-B14F-4D97-AF65-F5344CB8AC3E}">
        <p14:creationId xmlns:p14="http://schemas.microsoft.com/office/powerpoint/2010/main" val="341545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476672"/>
            <a:ext cx="7702550" cy="1008112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1800" b="1" i="1" dirty="0" smtClean="0">
                <a:solidFill>
                  <a:srgbClr val="FFFF00"/>
                </a:solidFill>
                <a:latin typeface="Times New Roman" pitchFamily="18" charset="0"/>
              </a:rPr>
              <a:t>Структура собственных доходов бюджета Быховского  района                    ( за 1 квартал 2019г. поступление собственных доходов составило       </a:t>
            </a:r>
            <a:br>
              <a:rPr lang="ru-RU" sz="1800" b="1" i="1" dirty="0" smtClean="0">
                <a:solidFill>
                  <a:srgbClr val="FFFF00"/>
                </a:solidFill>
                <a:latin typeface="Times New Roman" pitchFamily="18" charset="0"/>
              </a:rPr>
            </a:br>
            <a:r>
              <a:rPr lang="ru-RU" sz="1800" b="1" i="1" dirty="0" smtClean="0">
                <a:solidFill>
                  <a:srgbClr val="FFFF00"/>
                </a:solidFill>
                <a:latin typeface="Times New Roman" pitchFamily="18" charset="0"/>
              </a:rPr>
              <a:t>4 586,9 тыс. рублей, рост с учетом роста потребительских цен и без доплаты РУП «</a:t>
            </a:r>
            <a:r>
              <a:rPr lang="ru-RU" sz="1800" b="1" i="1" dirty="0" err="1" smtClean="0">
                <a:solidFill>
                  <a:srgbClr val="FFFF00"/>
                </a:solidFill>
                <a:latin typeface="Times New Roman" pitchFamily="18" charset="0"/>
              </a:rPr>
              <a:t>Могилевэнерго</a:t>
            </a:r>
            <a:r>
              <a:rPr lang="ru-RU" sz="1800" b="1" i="1" dirty="0" smtClean="0">
                <a:solidFill>
                  <a:srgbClr val="FFFF00"/>
                </a:solidFill>
                <a:latin typeface="Times New Roman" pitchFamily="18" charset="0"/>
              </a:rPr>
              <a:t>» составил </a:t>
            </a:r>
            <a:r>
              <a:rPr lang="en-US" sz="1800" b="1" i="1" dirty="0" smtClean="0">
                <a:solidFill>
                  <a:srgbClr val="FFFF00"/>
                </a:solidFill>
                <a:latin typeface="Times New Roman" pitchFamily="18" charset="0"/>
              </a:rPr>
              <a:t>1</a:t>
            </a:r>
            <a:r>
              <a:rPr lang="ru-RU" sz="1800" b="1" i="1" dirty="0" smtClean="0">
                <a:solidFill>
                  <a:srgbClr val="FFFF00"/>
                </a:solidFill>
                <a:latin typeface="Times New Roman" pitchFamily="18" charset="0"/>
              </a:rPr>
              <a:t>06,6%)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946602460"/>
              </p:ext>
            </p:extLst>
          </p:nvPr>
        </p:nvGraphicFramePr>
        <p:xfrm>
          <a:off x="899592" y="1412776"/>
          <a:ext cx="7704856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073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552" y="188640"/>
            <a:ext cx="8278614" cy="5334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</a:rPr>
              <a:t>Основные бюджетообразующие предприятия района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613889049"/>
              </p:ext>
            </p:extLst>
          </p:nvPr>
        </p:nvGraphicFramePr>
        <p:xfrm>
          <a:off x="179512" y="620688"/>
          <a:ext cx="8712968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037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2816085"/>
              </p:ext>
            </p:extLst>
          </p:nvPr>
        </p:nvGraphicFramePr>
        <p:xfrm>
          <a:off x="395536" y="1442611"/>
          <a:ext cx="8424936" cy="4626864"/>
        </p:xfrm>
        <a:graphic>
          <a:graphicData uri="http://schemas.openxmlformats.org/drawingml/2006/table">
            <a:tbl>
              <a:tblPr firstRow="1" firstCol="1" bandRow="1"/>
              <a:tblGrid>
                <a:gridCol w="2831912"/>
                <a:gridCol w="1840742"/>
                <a:gridCol w="1840742"/>
                <a:gridCol w="991168"/>
                <a:gridCol w="920372"/>
              </a:tblGrid>
              <a:tr h="9212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квартал</a:t>
                      </a:r>
                      <a:r>
                        <a:rPr lang="ru-RU" sz="18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(тыс. руб.)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квартал 2019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(тыс. руб.)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Темп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роста </a:t>
                      </a:r>
                      <a:r>
                        <a:rPr lang="ru-RU" sz="15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(%)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откл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(тыс. руб.)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ОАО «Следюки»</a:t>
                      </a:r>
                      <a:endParaRPr lang="ru-RU" sz="1800" dirty="0">
                        <a:solidFill>
                          <a:srgbClr val="FF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16,3</a:t>
                      </a:r>
                      <a:endParaRPr lang="ru-RU" sz="1800" dirty="0">
                        <a:solidFill>
                          <a:srgbClr val="FF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dirty="0">
                        <a:solidFill>
                          <a:srgbClr val="FF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33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dirty="0">
                        <a:solidFill>
                          <a:srgbClr val="FF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-16,3</a:t>
                      </a:r>
                      <a:endParaRPr lang="ru-RU" sz="1800" dirty="0">
                        <a:solidFill>
                          <a:srgbClr val="FF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Филиал «</a:t>
                      </a:r>
                      <a:r>
                        <a:rPr lang="ru-RU" sz="1800" dirty="0" err="1" smtClean="0"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Мокрянский</a:t>
                      </a:r>
                      <a:r>
                        <a:rPr lang="ru-RU" sz="1800" dirty="0" smtClean="0"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  <a:endParaRPr lang="ru-RU" sz="1800" dirty="0">
                        <a:solidFill>
                          <a:srgbClr val="FF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31,6</a:t>
                      </a:r>
                      <a:endParaRPr lang="ru-RU" sz="1800" dirty="0">
                        <a:solidFill>
                          <a:srgbClr val="FF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33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0,1</a:t>
                      </a:r>
                      <a:endParaRPr lang="ru-RU" sz="1800" dirty="0">
                        <a:solidFill>
                          <a:srgbClr val="FF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33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dirty="0">
                        <a:solidFill>
                          <a:srgbClr val="FF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-31,5</a:t>
                      </a:r>
                      <a:endParaRPr lang="ru-RU" sz="1800" dirty="0">
                        <a:solidFill>
                          <a:srgbClr val="FF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ОАО «Бабушкина крынка»</a:t>
                      </a:r>
                      <a:endParaRPr lang="ru-RU" sz="1800" dirty="0">
                        <a:solidFill>
                          <a:srgbClr val="FF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41,0</a:t>
                      </a:r>
                      <a:endParaRPr lang="ru-RU" sz="1800" dirty="0">
                        <a:solidFill>
                          <a:srgbClr val="FF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33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36,7</a:t>
                      </a:r>
                      <a:endParaRPr lang="ru-RU" sz="1800" dirty="0">
                        <a:solidFill>
                          <a:srgbClr val="FF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89,4</a:t>
                      </a:r>
                      <a:endParaRPr lang="ru-RU" sz="1800" dirty="0">
                        <a:solidFill>
                          <a:srgbClr val="FF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-4,4</a:t>
                      </a:r>
                      <a:endParaRPr lang="ru-RU" sz="1800" dirty="0">
                        <a:solidFill>
                          <a:srgbClr val="FF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Фореливое</a:t>
                      </a:r>
                      <a:r>
                        <a:rPr lang="ru-RU" sz="1800" dirty="0" smtClean="0"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aseline="0" dirty="0" smtClean="0"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хоз-во </a:t>
                      </a:r>
                      <a:r>
                        <a:rPr lang="ru-RU" sz="1800" baseline="0" smtClean="0"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«Лахва»</a:t>
                      </a:r>
                      <a:endParaRPr lang="ru-RU" sz="1800" dirty="0">
                        <a:solidFill>
                          <a:srgbClr val="FF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24,4</a:t>
                      </a:r>
                      <a:endParaRPr lang="ru-RU" sz="1800" dirty="0">
                        <a:solidFill>
                          <a:srgbClr val="FF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18,2</a:t>
                      </a:r>
                      <a:endParaRPr lang="ru-RU" sz="1800" dirty="0">
                        <a:solidFill>
                          <a:srgbClr val="FF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74,7</a:t>
                      </a:r>
                      <a:endParaRPr lang="ru-RU" sz="1800" dirty="0">
                        <a:solidFill>
                          <a:srgbClr val="FF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US" sz="1800" dirty="0" smtClean="0"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6,2</a:t>
                      </a:r>
                      <a:endParaRPr lang="ru-RU" sz="1800" dirty="0">
                        <a:solidFill>
                          <a:srgbClr val="FF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ОАО «Быховский»</a:t>
                      </a:r>
                      <a:endParaRPr lang="ru-RU" sz="1800" dirty="0">
                        <a:solidFill>
                          <a:srgbClr val="FF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4,7</a:t>
                      </a:r>
                      <a:endParaRPr lang="ru-RU" sz="1800" dirty="0"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3,8</a:t>
                      </a:r>
                      <a:endParaRPr lang="ru-RU" sz="1800" dirty="0">
                        <a:solidFill>
                          <a:srgbClr val="FF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81,3</a:t>
                      </a:r>
                      <a:endParaRPr lang="ru-RU" sz="1800" dirty="0">
                        <a:solidFill>
                          <a:srgbClr val="FF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US" sz="1800" dirty="0" smtClean="0"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0,9</a:t>
                      </a:r>
                      <a:endParaRPr lang="ru-RU" sz="1800" dirty="0">
                        <a:solidFill>
                          <a:srgbClr val="FF33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СЗАО «</a:t>
                      </a:r>
                      <a:r>
                        <a:rPr lang="ru-RU" sz="18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Агролинк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»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68,0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94,1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138,4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26,1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0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Филиал</a:t>
                      </a:r>
                      <a:r>
                        <a:rPr lang="ru-RU" sz="18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«</a:t>
                      </a:r>
                      <a:r>
                        <a:rPr lang="ru-RU" sz="18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Белмит</a:t>
                      </a:r>
                      <a:r>
                        <a:rPr lang="ru-RU" sz="18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»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109,3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136,4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124,8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27,1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0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ОАО «</a:t>
                      </a:r>
                      <a:r>
                        <a:rPr lang="ru-RU" sz="18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Торфопредприятие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Днепровское»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47,1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56,5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120,1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9,4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0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ОАО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«Воронино»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20,2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25,9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128,1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5,7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0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ДРСУ -196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16,8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19,8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118,0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3,0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Перечисление подоходного налога в бюджет по предприятиям района  </a:t>
            </a:r>
            <a:endParaRPr lang="ru-RU" sz="3200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4002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5764014"/>
              </p:ext>
            </p:extLst>
          </p:nvPr>
        </p:nvGraphicFramePr>
        <p:xfrm>
          <a:off x="683567" y="1484785"/>
          <a:ext cx="7848872" cy="4392487"/>
        </p:xfrm>
        <a:graphic>
          <a:graphicData uri="http://schemas.openxmlformats.org/drawingml/2006/table">
            <a:tbl>
              <a:tblPr/>
              <a:tblGrid>
                <a:gridCol w="3385788"/>
                <a:gridCol w="1419295"/>
                <a:gridCol w="1419295"/>
                <a:gridCol w="1624494"/>
              </a:tblGrid>
              <a:tr h="979309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01.01.2018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г.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тыс.руб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01.0</a:t>
                      </a:r>
                      <a:r>
                        <a:rPr lang="en-US" sz="20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  <a:r>
                        <a:rPr lang="ru-RU" sz="20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.2019</a:t>
                      </a:r>
                      <a:r>
                        <a:rPr lang="ru-RU" sz="20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г. тыс. руб.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Рост (+), снижение(-) тыс. руб.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687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ОАО "Быховский КОСЗ"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158,6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53,2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-105,4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Филиал "</a:t>
                      </a:r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Мокрянский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293,4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326,6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33,2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ООО "Завод полимерной упаковки"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15,5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18,5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3,0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ОАО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Следюки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49,8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Итого: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477,2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448,1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-29,1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500" b="1" i="1" dirty="0">
                <a:solidFill>
                  <a:srgbClr val="FFFF00"/>
                </a:solidFill>
              </a:rPr>
              <a:t>Задолженность по налогам в районный бюджет по организациям, находящимся в стадии санации </a:t>
            </a:r>
          </a:p>
        </p:txBody>
      </p:sp>
    </p:spTree>
    <p:extLst>
      <p:ext uri="{BB962C8B-B14F-4D97-AF65-F5344CB8AC3E}">
        <p14:creationId xmlns:p14="http://schemas.microsoft.com/office/powerpoint/2010/main" val="1534347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1628800"/>
            <a:ext cx="8640959" cy="4896544"/>
          </a:xfrm>
        </p:spPr>
        <p:txBody>
          <a:bodyPr>
            <a:normAutofit lnSpcReduction="10000"/>
          </a:bodyPr>
          <a:lstStyle/>
          <a:p>
            <a:pPr indent="0" algn="just"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      Расходы </a:t>
            </a:r>
            <a:r>
              <a:rPr lang="ru-RU" sz="2200" dirty="0">
                <a:solidFill>
                  <a:schemeClr val="tx1"/>
                </a:solidFill>
                <a:latin typeface="Times New Roman"/>
                <a:ea typeface="Times New Roman"/>
              </a:rPr>
              <a:t>консолидированного бюджета </a:t>
            </a:r>
            <a:r>
              <a:rPr lang="ru-RU" sz="2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Быховского </a:t>
            </a:r>
            <a:r>
              <a:rPr lang="ru-RU" sz="2200" dirty="0">
                <a:solidFill>
                  <a:schemeClr val="tx1"/>
                </a:solidFill>
                <a:latin typeface="Times New Roman"/>
                <a:ea typeface="Times New Roman"/>
              </a:rPr>
              <a:t>района за </a:t>
            </a:r>
            <a:r>
              <a:rPr lang="ru-RU" sz="2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   </a:t>
            </a:r>
            <a:r>
              <a:rPr lang="en-US" sz="2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I </a:t>
            </a:r>
            <a:r>
              <a:rPr lang="ru-RU" sz="2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квартал </a:t>
            </a:r>
            <a:r>
              <a:rPr lang="ru-RU" sz="2200" dirty="0">
                <a:solidFill>
                  <a:schemeClr val="tx1"/>
                </a:solidFill>
                <a:latin typeface="Times New Roman"/>
                <a:ea typeface="Times New Roman"/>
              </a:rPr>
              <a:t>2019 года составили </a:t>
            </a:r>
            <a:r>
              <a:rPr lang="ru-RU" sz="2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10 706,6 </a:t>
            </a:r>
            <a:r>
              <a:rPr lang="ru-RU" sz="2200" dirty="0">
                <a:solidFill>
                  <a:schemeClr val="tx1"/>
                </a:solidFill>
                <a:latin typeface="Times New Roman"/>
                <a:ea typeface="Times New Roman"/>
              </a:rPr>
              <a:t>тыс. рублей или </a:t>
            </a:r>
            <a:r>
              <a:rPr lang="ru-RU" sz="2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22,8% </a:t>
            </a:r>
            <a:r>
              <a:rPr lang="ru-RU" sz="2200" dirty="0">
                <a:solidFill>
                  <a:schemeClr val="tx1"/>
                </a:solidFill>
                <a:latin typeface="Times New Roman"/>
                <a:ea typeface="Times New Roman"/>
              </a:rPr>
              <a:t>к уточнённому плану на год.</a:t>
            </a:r>
          </a:p>
          <a:p>
            <a:pPr marR="45085" indent="0" algn="just"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      Бюджет </a:t>
            </a:r>
            <a:r>
              <a:rPr lang="ru-RU" sz="2200" dirty="0">
                <a:solidFill>
                  <a:schemeClr val="tx1"/>
                </a:solidFill>
                <a:latin typeface="Times New Roman"/>
                <a:ea typeface="Times New Roman"/>
              </a:rPr>
              <a:t>района в отчетном периоде сохранил социальную направленность: на социальную сферу (без учета расходов на капстроительство) направлено </a:t>
            </a:r>
            <a:r>
              <a:rPr lang="ru-RU" sz="2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8 654,2 </a:t>
            </a:r>
            <a:r>
              <a:rPr lang="ru-RU" sz="2200" dirty="0">
                <a:solidFill>
                  <a:schemeClr val="tx1"/>
                </a:solidFill>
                <a:latin typeface="Times New Roman"/>
                <a:ea typeface="Times New Roman"/>
              </a:rPr>
              <a:t>тыс. рублей, или </a:t>
            </a:r>
            <a:r>
              <a:rPr lang="ru-RU" sz="2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81% </a:t>
            </a:r>
            <a:r>
              <a:rPr lang="ru-RU" sz="2200" dirty="0">
                <a:solidFill>
                  <a:schemeClr val="tx1"/>
                </a:solidFill>
                <a:latin typeface="Times New Roman"/>
                <a:ea typeface="Times New Roman"/>
              </a:rPr>
              <a:t>объёма расходов </a:t>
            </a:r>
            <a:r>
              <a:rPr lang="ru-RU" sz="2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бюджета.</a:t>
            </a:r>
            <a:r>
              <a:rPr lang="ru-RU" sz="22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endParaRPr lang="ru-RU" sz="2200" b="1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R="45085" indent="0" algn="just"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Расходы 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финансирование первоочередных расходов бюджета (заработная плата с начислениями, лекарственные средства и изделия медицинского назначения, продукты питания, текущие и капитальные бюджетные трансферты населению, субсидии, оплата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коммунальных 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услуг, обслуживание государственного долга) составили 9 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959,2 тыс. рублей, 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93% 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расходов бюджета. </a:t>
            </a:r>
          </a:p>
          <a:p>
            <a:pPr marR="45085" indent="0" algn="just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консолидированного бюджета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Быховского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за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квартал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года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2354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Метро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  <a:fontScheme name="Волна">
    <a:majorFont>
      <a:latin typeface="Candara"/>
      <a:ea typeface=""/>
      <a:cs typeface=""/>
      <a:font script="Jpan" typeface="HGP明朝E"/>
      <a:font script="Hang" typeface="HY그래픽M"/>
      <a:font script="Hans" typeface="华文新魏"/>
      <a:font script="Hant" typeface="標楷體"/>
      <a:font script="Arab" typeface="Arial"/>
      <a:font script="Hebr" typeface="Arial"/>
      <a:font script="Thai" typeface="Kodchiang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andara"/>
      <a:ea typeface=""/>
      <a:cs typeface=""/>
      <a:font script="Jpan" typeface="HGP明朝E"/>
      <a:font script="Hang" typeface="HY그래픽M"/>
      <a:font script="Hans" typeface="华文楷体"/>
      <a:font script="Hant" typeface="標楷體"/>
      <a:font script="Arab" typeface="Arial"/>
      <a:font script="Hebr" typeface="Arial"/>
      <a:font script="Thai" typeface="Kodchiang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Волна">
    <a:fillStyleLst>
      <a:solidFill>
        <a:schemeClr val="phClr"/>
      </a:solidFill>
      <a:gradFill rotWithShape="1">
        <a:gsLst>
          <a:gs pos="0">
            <a:schemeClr val="phClr">
              <a:tint val="0"/>
            </a:schemeClr>
          </a:gs>
          <a:gs pos="44000">
            <a:schemeClr val="phClr">
              <a:tint val="60000"/>
              <a:satMod val="120000"/>
            </a:schemeClr>
          </a:gs>
          <a:gs pos="100000">
            <a:schemeClr val="phClr">
              <a:tint val="90000"/>
              <a:alpha val="100000"/>
              <a:lumMod val="90000"/>
            </a:schemeClr>
          </a:gs>
        </a:gsLst>
        <a:lin ang="5400000" scaled="0"/>
      </a:gradFill>
      <a:gradFill rotWithShape="1">
        <a:gsLst>
          <a:gs pos="0">
            <a:schemeClr val="phClr">
              <a:tint val="96000"/>
              <a:satMod val="120000"/>
              <a:lumMod val="120000"/>
            </a:schemeClr>
          </a:gs>
          <a:gs pos="100000">
            <a:schemeClr val="phClr">
              <a:shade val="89000"/>
              <a:lumMod val="90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lumMod val="8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a:effectStyle>
      <a:effectStyle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phClr">
              <a:shade val="25000"/>
              <a:satMod val="18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40000">
            <a:schemeClr val="phClr">
              <a:tint val="94000"/>
              <a:shade val="94000"/>
              <a:alpha val="100000"/>
              <a:satMod val="114000"/>
              <a:lumMod val="114000"/>
            </a:schemeClr>
          </a:gs>
          <a:gs pos="74000">
            <a:schemeClr val="phClr">
              <a:tint val="94000"/>
              <a:shade val="94000"/>
              <a:satMod val="128000"/>
              <a:lumMod val="100000"/>
            </a:schemeClr>
          </a:gs>
          <a:gs pos="100000">
            <a:schemeClr val="phClr">
              <a:tint val="98000"/>
              <a:shade val="100000"/>
              <a:hueMod val="98000"/>
              <a:satMod val="100000"/>
              <a:lumMod val="74000"/>
            </a:schemeClr>
          </a:gs>
        </a:gsLst>
        <a:path path="circle">
          <a:fillToRect l="20000" t="-40000" r="20000" b="140000"/>
        </a:path>
      </a:gradFill>
      <a:blipFill rotWithShape="1">
        <a:blip xmlns:r="http://schemas.openxmlformats.org/officeDocument/2006/relationships" r:embed="rId1">
          <a:duotone>
            <a:schemeClr val="phClr">
              <a:tint val="96000"/>
              <a:satMod val="130000"/>
              <a:lumMod val="50000"/>
            </a:schemeClr>
            <a:schemeClr val="phClr">
              <a:tint val="96000"/>
              <a:satMod val="114000"/>
              <a:lumMod val="114000"/>
            </a:schemeClr>
          </a:duotone>
        </a:blip>
        <a:stretch/>
      </a:blipFill>
    </a:bgFillStyleLst>
  </a:fmtScheme>
</a:themeOverride>
</file>

<file path=ppt/theme/themeOverride2.xml><?xml version="1.0" encoding="utf-8"?>
<a:themeOverride xmlns:a="http://schemas.openxmlformats.org/drawingml/2006/main">
  <a:clrScheme name="Метро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  <a:fontScheme name="Волна">
    <a:majorFont>
      <a:latin typeface="Candara"/>
      <a:ea typeface=""/>
      <a:cs typeface=""/>
      <a:font script="Jpan" typeface="HGP明朝E"/>
      <a:font script="Hang" typeface="HY그래픽M"/>
      <a:font script="Hans" typeface="华文新魏"/>
      <a:font script="Hant" typeface="標楷體"/>
      <a:font script="Arab" typeface="Arial"/>
      <a:font script="Hebr" typeface="Arial"/>
      <a:font script="Thai" typeface="Kodchiang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andara"/>
      <a:ea typeface=""/>
      <a:cs typeface=""/>
      <a:font script="Jpan" typeface="HGP明朝E"/>
      <a:font script="Hang" typeface="HY그래픽M"/>
      <a:font script="Hans" typeface="华文楷体"/>
      <a:font script="Hant" typeface="標楷體"/>
      <a:font script="Arab" typeface="Arial"/>
      <a:font script="Hebr" typeface="Arial"/>
      <a:font script="Thai" typeface="Kodchiang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Волна">
    <a:fillStyleLst>
      <a:solidFill>
        <a:schemeClr val="phClr"/>
      </a:solidFill>
      <a:gradFill rotWithShape="1">
        <a:gsLst>
          <a:gs pos="0">
            <a:schemeClr val="phClr">
              <a:tint val="0"/>
            </a:schemeClr>
          </a:gs>
          <a:gs pos="44000">
            <a:schemeClr val="phClr">
              <a:tint val="60000"/>
              <a:satMod val="120000"/>
            </a:schemeClr>
          </a:gs>
          <a:gs pos="100000">
            <a:schemeClr val="phClr">
              <a:tint val="90000"/>
              <a:alpha val="100000"/>
              <a:lumMod val="90000"/>
            </a:schemeClr>
          </a:gs>
        </a:gsLst>
        <a:lin ang="5400000" scaled="0"/>
      </a:gradFill>
      <a:gradFill rotWithShape="1">
        <a:gsLst>
          <a:gs pos="0">
            <a:schemeClr val="phClr">
              <a:tint val="96000"/>
              <a:satMod val="120000"/>
              <a:lumMod val="120000"/>
            </a:schemeClr>
          </a:gs>
          <a:gs pos="100000">
            <a:schemeClr val="phClr">
              <a:shade val="89000"/>
              <a:lumMod val="90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lumMod val="8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a:effectStyle>
      <a:effectStyle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phClr">
              <a:shade val="25000"/>
              <a:satMod val="18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40000">
            <a:schemeClr val="phClr">
              <a:tint val="94000"/>
              <a:shade val="94000"/>
              <a:alpha val="100000"/>
              <a:satMod val="114000"/>
              <a:lumMod val="114000"/>
            </a:schemeClr>
          </a:gs>
          <a:gs pos="74000">
            <a:schemeClr val="phClr">
              <a:tint val="94000"/>
              <a:shade val="94000"/>
              <a:satMod val="128000"/>
              <a:lumMod val="100000"/>
            </a:schemeClr>
          </a:gs>
          <a:gs pos="100000">
            <a:schemeClr val="phClr">
              <a:tint val="98000"/>
              <a:shade val="100000"/>
              <a:hueMod val="98000"/>
              <a:satMod val="100000"/>
              <a:lumMod val="74000"/>
            </a:schemeClr>
          </a:gs>
        </a:gsLst>
        <a:path path="circle">
          <a:fillToRect l="20000" t="-40000" r="20000" b="140000"/>
        </a:path>
      </a:gradFill>
      <a:blipFill rotWithShape="1">
        <a:blip xmlns:r="http://schemas.openxmlformats.org/officeDocument/2006/relationships" r:embed="rId1">
          <a:duotone>
            <a:schemeClr val="phClr">
              <a:tint val="96000"/>
              <a:satMod val="130000"/>
              <a:lumMod val="50000"/>
            </a:schemeClr>
            <a:schemeClr val="phClr">
              <a:tint val="96000"/>
              <a:satMod val="114000"/>
              <a:lumMod val="114000"/>
            </a:schemeClr>
          </a:duotone>
        </a:blip>
        <a:stretch/>
      </a:blipFill>
    </a:bgFillStyleLst>
  </a:fmtScheme>
</a:themeOverride>
</file>

<file path=ppt/theme/themeOverride3.xml><?xml version="1.0" encoding="utf-8"?>
<a:themeOverride xmlns:a="http://schemas.openxmlformats.org/drawingml/2006/main">
  <a:clrScheme name="Метро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  <a:fontScheme name="Волна">
    <a:majorFont>
      <a:latin typeface="Candara"/>
      <a:ea typeface=""/>
      <a:cs typeface=""/>
      <a:font script="Jpan" typeface="HGP明朝E"/>
      <a:font script="Hang" typeface="HY그래픽M"/>
      <a:font script="Hans" typeface="华文新魏"/>
      <a:font script="Hant" typeface="標楷體"/>
      <a:font script="Arab" typeface="Arial"/>
      <a:font script="Hebr" typeface="Arial"/>
      <a:font script="Thai" typeface="Kodchiang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andara"/>
      <a:ea typeface=""/>
      <a:cs typeface=""/>
      <a:font script="Jpan" typeface="HGP明朝E"/>
      <a:font script="Hang" typeface="HY그래픽M"/>
      <a:font script="Hans" typeface="华文楷体"/>
      <a:font script="Hant" typeface="標楷體"/>
      <a:font script="Arab" typeface="Arial"/>
      <a:font script="Hebr" typeface="Arial"/>
      <a:font script="Thai" typeface="Kodchiang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Волна">
    <a:fillStyleLst>
      <a:solidFill>
        <a:schemeClr val="phClr"/>
      </a:solidFill>
      <a:gradFill rotWithShape="1">
        <a:gsLst>
          <a:gs pos="0">
            <a:schemeClr val="phClr">
              <a:tint val="0"/>
            </a:schemeClr>
          </a:gs>
          <a:gs pos="44000">
            <a:schemeClr val="phClr">
              <a:tint val="60000"/>
              <a:satMod val="120000"/>
            </a:schemeClr>
          </a:gs>
          <a:gs pos="100000">
            <a:schemeClr val="phClr">
              <a:tint val="90000"/>
              <a:alpha val="100000"/>
              <a:lumMod val="90000"/>
            </a:schemeClr>
          </a:gs>
        </a:gsLst>
        <a:lin ang="5400000" scaled="0"/>
      </a:gradFill>
      <a:gradFill rotWithShape="1">
        <a:gsLst>
          <a:gs pos="0">
            <a:schemeClr val="phClr">
              <a:tint val="96000"/>
              <a:satMod val="120000"/>
              <a:lumMod val="120000"/>
            </a:schemeClr>
          </a:gs>
          <a:gs pos="100000">
            <a:schemeClr val="phClr">
              <a:shade val="89000"/>
              <a:lumMod val="90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lumMod val="8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a:effectStyle>
      <a:effectStyle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phClr">
              <a:shade val="25000"/>
              <a:satMod val="18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40000">
            <a:schemeClr val="phClr">
              <a:tint val="94000"/>
              <a:shade val="94000"/>
              <a:alpha val="100000"/>
              <a:satMod val="114000"/>
              <a:lumMod val="114000"/>
            </a:schemeClr>
          </a:gs>
          <a:gs pos="74000">
            <a:schemeClr val="phClr">
              <a:tint val="94000"/>
              <a:shade val="94000"/>
              <a:satMod val="128000"/>
              <a:lumMod val="100000"/>
            </a:schemeClr>
          </a:gs>
          <a:gs pos="100000">
            <a:schemeClr val="phClr">
              <a:tint val="98000"/>
              <a:shade val="100000"/>
              <a:hueMod val="98000"/>
              <a:satMod val="100000"/>
              <a:lumMod val="74000"/>
            </a:schemeClr>
          </a:gs>
        </a:gsLst>
        <a:path path="circle">
          <a:fillToRect l="20000" t="-40000" r="20000" b="140000"/>
        </a:path>
      </a:gradFill>
      <a:blipFill rotWithShape="1">
        <a:blip xmlns:r="http://schemas.openxmlformats.org/officeDocument/2006/relationships" r:embed="rId1">
          <a:duotone>
            <a:schemeClr val="phClr">
              <a:tint val="96000"/>
              <a:satMod val="130000"/>
              <a:lumMod val="50000"/>
            </a:schemeClr>
            <a:schemeClr val="phClr">
              <a:tint val="96000"/>
              <a:satMod val="114000"/>
              <a:lumMod val="114000"/>
            </a:schemeClr>
          </a:duotone>
        </a:blip>
        <a:stretch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5880</TotalTime>
  <Words>1092</Words>
  <Application>Microsoft Office PowerPoint</Application>
  <PresentationFormat>Экран (4:3)</PresentationFormat>
  <Paragraphs>250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Волна</vt:lpstr>
      <vt:lpstr>ИСПОЛНЕНИЕ БЮДЖЕТА БЫХОВСКОГО РАЙОНА                 ЗА 1 КВАРТАЛ 2019 ГОДА ДЛЯ ГРАЖДАН</vt:lpstr>
      <vt:lpstr>Исполнение бюджета   Быховского  района  за январь-март 2019 года</vt:lpstr>
      <vt:lpstr>Доходы консолидированного бюджета  Быховского района за I квартал 2019 года</vt:lpstr>
      <vt:lpstr>Структура доходов бюджета Быховского района  за январь-март  2019 года</vt:lpstr>
      <vt:lpstr>Структура собственных доходов бюджета Быховского  района                    ( за 1 квартал 2019г. поступление собственных доходов составило        4 586,9 тыс. рублей, рост с учетом роста потребительских цен и без доплаты РУП «Могилевэнерго» составил 106,6%)</vt:lpstr>
      <vt:lpstr>Основные бюджетообразующие предприятия района</vt:lpstr>
      <vt:lpstr>Перечисление подоходного налога в бюджет по предприятиям района  </vt:lpstr>
      <vt:lpstr>Задолженность по налогам в районный бюджет по организациям, находящимся в стадии санации </vt:lpstr>
      <vt:lpstr>Расходы консолидированного бюджета Быховского района за I квартал 2019 года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Потери бюджета за  1 квартал 2019 г </vt:lpstr>
      <vt:lpstr>Программные расходы консолидированного бюджета района за I квартал 2019 года </vt:lpstr>
      <vt:lpstr>Объем долговых обязательств органов местного управления и самоуправления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Картузова</cp:lastModifiedBy>
  <cp:revision>694</cp:revision>
  <cp:lastPrinted>2019-05-03T05:04:33Z</cp:lastPrinted>
  <dcterms:created xsi:type="dcterms:W3CDTF">2015-12-27T14:26:40Z</dcterms:created>
  <dcterms:modified xsi:type="dcterms:W3CDTF">2019-09-18T14:02:09Z</dcterms:modified>
</cp:coreProperties>
</file>