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charts/chart9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1"/>
  </p:notesMasterIdLst>
  <p:sldIdLst>
    <p:sldId id="256" r:id="rId2"/>
    <p:sldId id="301" r:id="rId3"/>
    <p:sldId id="261" r:id="rId4"/>
    <p:sldId id="297" r:id="rId5"/>
    <p:sldId id="264" r:id="rId6"/>
    <p:sldId id="284" r:id="rId7"/>
    <p:sldId id="295" r:id="rId8"/>
    <p:sldId id="282" r:id="rId9"/>
    <p:sldId id="302" r:id="rId10"/>
    <p:sldId id="258" r:id="rId11"/>
    <p:sldId id="259" r:id="rId12"/>
    <p:sldId id="283" r:id="rId13"/>
    <p:sldId id="293" r:id="rId14"/>
    <p:sldId id="287" r:id="rId15"/>
    <p:sldId id="296" r:id="rId16"/>
    <p:sldId id="291" r:id="rId17"/>
    <p:sldId id="300" r:id="rId18"/>
    <p:sldId id="299" r:id="rId19"/>
    <p:sldId id="288" r:id="rId20"/>
  </p:sldIdLst>
  <p:sldSz cx="9144000" cy="6858000" type="screen4x3"/>
  <p:notesSz cx="6784975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3366FF"/>
    <a:srgbClr val="000000"/>
    <a:srgbClr val="FF3300"/>
    <a:srgbClr val="FFFF00"/>
    <a:srgbClr val="FF66FF"/>
    <a:srgbClr val="F373E4"/>
    <a:srgbClr val="CC99FF"/>
    <a:srgbClr val="FF7C80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8307" autoAdjust="0"/>
  </p:normalViewPr>
  <p:slideViewPr>
    <p:cSldViewPr>
      <p:cViewPr>
        <p:scale>
          <a:sx n="85" d="100"/>
          <a:sy n="85" d="100"/>
        </p:scale>
        <p:origin x="-1368" y="-11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1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07630070088829"/>
          <c:y val="7.1311719453454908E-2"/>
          <c:w val="0.83475482182651972"/>
          <c:h val="0.738754414066510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Уточненный план          январь-июнь  2019 года (тыс. руб.)</c:v>
                </c:pt>
              </c:strCache>
            </c:strRef>
          </c:tx>
          <c:spPr>
            <a:solidFill>
              <a:srgbClr val="6600FF"/>
            </a:solidFill>
          </c:spPr>
          <c:invertIfNegative val="0"/>
          <c:dLbls>
            <c:dLbl>
              <c:idx val="2"/>
              <c:layout>
                <c:manualLayout>
                  <c:x val="-2.2334469839485623E-2"/>
                  <c:y val="6.9209609621434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baseline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Доходы с безвозмездными поступлениями      </c:v>
                </c:pt>
                <c:pt idx="1">
                  <c:v>Расходы </c:v>
                </c:pt>
                <c:pt idx="2">
                  <c:v>                                                                                                             Дефицит (-),                                            профицит (+)</c:v>
                </c:pt>
              </c:strCache>
            </c:strRef>
          </c:cat>
          <c:val>
            <c:numRef>
              <c:f>Лист1!$B$2:$D$2</c:f>
              <c:numCache>
                <c:formatCode>#,##0.0</c:formatCode>
                <c:ptCount val="3"/>
                <c:pt idx="0">
                  <c:v>23365.4</c:v>
                </c:pt>
                <c:pt idx="1">
                  <c:v>24468.1</c:v>
                </c:pt>
                <c:pt idx="2">
                  <c:v>-1102.6999999999971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Исполнено январь-июнь 2019 года (тыс. руб.)</c:v>
                </c:pt>
              </c:strCache>
            </c:strRef>
          </c:tx>
          <c:spPr>
            <a:solidFill>
              <a:srgbClr val="FF3300"/>
            </a:solidFill>
          </c:spPr>
          <c:invertIfNegative val="0"/>
          <c:dLbls>
            <c:dLbl>
              <c:idx val="0"/>
              <c:layout>
                <c:manualLayout>
                  <c:x val="3.0672920400148774E-3"/>
                  <c:y val="-8.93026653859838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672920400148774E-3"/>
                  <c:y val="-2.23252268735260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849079327321393E-3"/>
                  <c:y val="6.69763837773299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baseline="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Лист1!$B$1:$D$1</c:f>
              <c:strCache>
                <c:ptCount val="3"/>
                <c:pt idx="0">
                  <c:v>Доходы с безвозмездными поступлениями      </c:v>
                </c:pt>
                <c:pt idx="1">
                  <c:v>Расходы </c:v>
                </c:pt>
                <c:pt idx="2">
                  <c:v>                                                                                                             Дефицит (-),                                            профицит (+)</c:v>
                </c:pt>
              </c:strCache>
            </c:strRef>
          </c:cat>
          <c:val>
            <c:numRef>
              <c:f>Лист1!$B$3:$D$3</c:f>
              <c:numCache>
                <c:formatCode>#,##0.0</c:formatCode>
                <c:ptCount val="3"/>
                <c:pt idx="0">
                  <c:v>22868.3</c:v>
                </c:pt>
                <c:pt idx="1">
                  <c:v>23439.5</c:v>
                </c:pt>
                <c:pt idx="2">
                  <c:v>-571.20000000000073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14752128"/>
        <c:axId val="114942720"/>
      </c:barChart>
      <c:catAx>
        <c:axId val="1147521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aseline="0">
                <a:latin typeface="Times New Roman" pitchFamily="18" charset="0"/>
              </a:defRPr>
            </a:pPr>
            <a:endParaRPr lang="ru-RU"/>
          </a:p>
        </c:txPr>
        <c:crossAx val="114942720"/>
        <c:crosses val="autoZero"/>
        <c:auto val="1"/>
        <c:lblAlgn val="ctr"/>
        <c:lblOffset val="100"/>
        <c:tickLblSkip val="1"/>
        <c:noMultiLvlLbl val="0"/>
      </c:catAx>
      <c:valAx>
        <c:axId val="114942720"/>
        <c:scaling>
          <c:orientation val="minMax"/>
        </c:scaling>
        <c:delete val="0"/>
        <c:axPos val="l"/>
        <c:numFmt formatCode="#,##0.0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47521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69803915344606904"/>
          <c:y val="7.4563620919757156E-2"/>
          <c:w val="0.28713995546388565"/>
          <c:h val="0.55524351021475815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10"/>
      <c:depthPercent val="460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651688459736358"/>
          <c:y val="0.17484600291244212"/>
          <c:w val="0.5938061229911652"/>
          <c:h val="0.76150653932138734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на год (тыс.руб.)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 sz="1400" b="1" baseline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Безвозмездные поступления</c:v>
                </c:pt>
                <c:pt idx="1">
                  <c:v>Неналоговые доходы</c:v>
                </c:pt>
                <c:pt idx="2">
                  <c:v>Налоговые доходы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28431.4</c:v>
                </c:pt>
                <c:pt idx="1">
                  <c:v>1886</c:v>
                </c:pt>
                <c:pt idx="2">
                  <c:v>16804.099999999999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План  январь-июнь 2019 (тыс. руб.)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12816561534831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4710557796643664E-2"/>
                  <c:y val="-2.19648244578147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baseline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Безвозмездные поступления</c:v>
                </c:pt>
                <c:pt idx="1">
                  <c:v>Неналоговые доходы</c:v>
                </c:pt>
                <c:pt idx="2">
                  <c:v>Налоговые доходы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14457.8</c:v>
                </c:pt>
                <c:pt idx="1">
                  <c:v>1089.8</c:v>
                </c:pt>
                <c:pt idx="2">
                  <c:v>7817.9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Исполнено (тыс.руб.)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Безвозмездные поступления</c:v>
                </c:pt>
                <c:pt idx="1">
                  <c:v>Неналоговые доходы</c:v>
                </c:pt>
                <c:pt idx="2">
                  <c:v>Налоговые доходы</c:v>
                </c:pt>
              </c:strCache>
            </c:strRef>
          </c:cat>
          <c:val>
            <c:numRef>
              <c:f>Лист1!$D$2:$D$4</c:f>
              <c:numCache>
                <c:formatCode>#,##0.0</c:formatCode>
                <c:ptCount val="3"/>
                <c:pt idx="0">
                  <c:v>13673.9</c:v>
                </c:pt>
                <c:pt idx="1">
                  <c:v>1209.4000000000001</c:v>
                </c:pt>
                <c:pt idx="2">
                  <c:v>7985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166647296"/>
        <c:axId val="167010688"/>
        <c:axId val="0"/>
      </c:bar3DChart>
      <c:catAx>
        <c:axId val="16664729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5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7010688"/>
        <c:crosses val="autoZero"/>
        <c:auto val="1"/>
        <c:lblAlgn val="ctr"/>
        <c:lblOffset val="100"/>
        <c:noMultiLvlLbl val="0"/>
      </c:catAx>
      <c:valAx>
        <c:axId val="167010688"/>
        <c:scaling>
          <c:orientation val="minMax"/>
        </c:scaling>
        <c:delete val="0"/>
        <c:axPos val="b"/>
        <c:numFmt formatCode="#,##0.0" sourceLinked="1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66472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0164652757880703"/>
          <c:y val="4.5768311945072221E-2"/>
          <c:w val="0.57050106031103753"/>
          <c:h val="0.14095120754433155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январь-июнь 2018  (тыс. руб)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200" baseline="0">
                    <a:latin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 Неналоговые доходы 123,5 %</c:v>
                </c:pt>
                <c:pt idx="1">
                  <c:v>Прочие налоговые доходы 164,9%</c:v>
                </c:pt>
                <c:pt idx="2">
                  <c:v>Налоги из выручки  124,1 %</c:v>
                </c:pt>
                <c:pt idx="3">
                  <c:v>Налог на прибыль -104,3%</c:v>
                </c:pt>
                <c:pt idx="4">
                  <c:v>Налоги на собственность  42,5%</c:v>
                </c:pt>
                <c:pt idx="5">
                  <c:v>Налог на добавленную стоимость 98,6%</c:v>
                </c:pt>
                <c:pt idx="6">
                  <c:v>Подоходный налог  106,7 %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979.4</c:v>
                </c:pt>
                <c:pt idx="1">
                  <c:v>82.8</c:v>
                </c:pt>
                <c:pt idx="2">
                  <c:v>1157</c:v>
                </c:pt>
                <c:pt idx="3">
                  <c:v>90.8</c:v>
                </c:pt>
                <c:pt idx="4">
                  <c:v>2249.6</c:v>
                </c:pt>
                <c:pt idx="5">
                  <c:v>1816.7</c:v>
                </c:pt>
                <c:pt idx="6">
                  <c:v>3557.9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январь-июнь 2019 (тыс. руб.)</c:v>
                </c:pt>
              </c:strCache>
            </c:strRef>
          </c:tx>
          <c:spPr>
            <a:solidFill>
              <a:srgbClr val="6600FF"/>
            </a:solidFill>
          </c:spPr>
          <c:invertIfNegative val="0"/>
          <c:dLbls>
            <c:dLbl>
              <c:idx val="3"/>
              <c:layout>
                <c:manualLayout>
                  <c:x val="1.6483111429986491E-3"/>
                  <c:y val="2.7995125762040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aseline="0">
                    <a:latin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 Неналоговые доходы 123,5 %</c:v>
                </c:pt>
                <c:pt idx="1">
                  <c:v>Прочие налоговые доходы 164,9%</c:v>
                </c:pt>
                <c:pt idx="2">
                  <c:v>Налоги из выручки  124,1 %</c:v>
                </c:pt>
                <c:pt idx="3">
                  <c:v>Налог на прибыль -104,3%</c:v>
                </c:pt>
                <c:pt idx="4">
                  <c:v>Налоги на собственность  42,5%</c:v>
                </c:pt>
                <c:pt idx="5">
                  <c:v>Налог на добавленную стоимость 98,6%</c:v>
                </c:pt>
                <c:pt idx="6">
                  <c:v>Подоходный налог  106,7 %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1209.4000000000001</c:v>
                </c:pt>
                <c:pt idx="1">
                  <c:v>101.6</c:v>
                </c:pt>
                <c:pt idx="2">
                  <c:v>1436.1</c:v>
                </c:pt>
                <c:pt idx="3">
                  <c:v>-94.7</c:v>
                </c:pt>
                <c:pt idx="4">
                  <c:v>955.5</c:v>
                </c:pt>
                <c:pt idx="5">
                  <c:v>1791.1</c:v>
                </c:pt>
                <c:pt idx="6">
                  <c:v>3795.5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7961728"/>
        <c:axId val="167963648"/>
      </c:barChart>
      <c:catAx>
        <c:axId val="16796172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500" baseline="0">
                <a:latin typeface="Times New Roman" panose="02020603050405020304" pitchFamily="18" charset="0"/>
              </a:defRPr>
            </a:pPr>
            <a:endParaRPr lang="ru-RU"/>
          </a:p>
        </c:txPr>
        <c:crossAx val="167963648"/>
        <c:crosses val="autoZero"/>
        <c:auto val="1"/>
        <c:lblAlgn val="ctr"/>
        <c:lblOffset val="100"/>
        <c:noMultiLvlLbl val="0"/>
      </c:catAx>
      <c:valAx>
        <c:axId val="167963648"/>
        <c:scaling>
          <c:orientation val="minMax"/>
        </c:scaling>
        <c:delete val="1"/>
        <c:axPos val="b"/>
        <c:majorGridlines/>
        <c:numFmt formatCode="General" sourceLinked="1"/>
        <c:majorTickMark val="out"/>
        <c:minorTickMark val="none"/>
        <c:tickLblPos val="nextTo"/>
        <c:crossAx val="16796172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500" baseline="0">
              <a:latin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ln>
      <a:solidFill>
        <a:srgbClr val="3366FF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"/>
          <c:w val="0.53471239651058056"/>
          <c:h val="0.7984350945133080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9"/>
          <c:dPt>
            <c:idx val="0"/>
            <c:bubble3D val="0"/>
            <c:spPr>
              <a:solidFill>
                <a:schemeClr val="accent6">
                  <a:lumMod val="50000"/>
                </a:schemeClr>
              </a:solidFill>
            </c:spPr>
          </c:dPt>
          <c:dPt>
            <c:idx val="6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inEnd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Лист1!$A$2:$A$12</c:f>
              <c:strCache>
                <c:ptCount val="11"/>
                <c:pt idx="0">
                  <c:v>Филиал "Белмит" 619,2 тыс. руб.</c:v>
                </c:pt>
                <c:pt idx="1">
                  <c:v>СЗАО "Агролинк" 337,2 тыс. руб.</c:v>
                </c:pt>
                <c:pt idx="2">
                  <c:v>ГЛХУ "Быховский лесхоз" 319,7 тыс. руб.</c:v>
                </c:pt>
                <c:pt idx="3">
                  <c:v>УКП "Жилкомхоз" 306,3 тыс. руб.</c:v>
                </c:pt>
                <c:pt idx="4">
                  <c:v>РУП "Могилевэнерго"          -237,1тыс.руб.</c:v>
                </c:pt>
                <c:pt idx="5">
                  <c:v>ОАО "Торфопредприятие Днепровское" 134,2 тыс. руб.</c:v>
                </c:pt>
                <c:pt idx="6">
                  <c:v>УПКП "Быховрайводоканал" -193,9 тыс. руб.</c:v>
                </c:pt>
                <c:pt idx="7">
                  <c:v>Сельскохозяйственные организации-421,1 тыс.руб.</c:v>
                </c:pt>
                <c:pt idx="8">
                  <c:v>ИП 445,2 тыс. руб.</c:v>
                </c:pt>
                <c:pt idx="9">
                  <c:v>прочие коммерческие организации 919,4 тыс. руб.</c:v>
                </c:pt>
                <c:pt idx="10">
                  <c:v>физические лица и прочие организации 5 261,2 тыс. руб.</c:v>
                </c:pt>
              </c:strCache>
            </c:strRef>
          </c:cat>
          <c:val>
            <c:numRef>
              <c:f>Лист1!$B$2:$B$12</c:f>
              <c:numCache>
                <c:formatCode>0.0%</c:formatCode>
                <c:ptCount val="11"/>
                <c:pt idx="0">
                  <c:v>8.4000000000000005E-2</c:v>
                </c:pt>
                <c:pt idx="1">
                  <c:v>4.5999999999999999E-2</c:v>
                </c:pt>
                <c:pt idx="2">
                  <c:v>4.2999999999999997E-2</c:v>
                </c:pt>
                <c:pt idx="3">
                  <c:v>4.1000000000000002E-2</c:v>
                </c:pt>
                <c:pt idx="4">
                  <c:v>3.2000000000000001E-2</c:v>
                </c:pt>
                <c:pt idx="5">
                  <c:v>1.7999999999999999E-2</c:v>
                </c:pt>
                <c:pt idx="6">
                  <c:v>2.5999999999999999E-2</c:v>
                </c:pt>
                <c:pt idx="7">
                  <c:v>5.7000000000000002E-2</c:v>
                </c:pt>
                <c:pt idx="8">
                  <c:v>0.06</c:v>
                </c:pt>
                <c:pt idx="9">
                  <c:v>0.1</c:v>
                </c:pt>
                <c:pt idx="10">
                  <c:v>0.53700000000000003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ln>
          <a:solidFill>
            <a:schemeClr val="accent1"/>
          </a:solidFill>
        </a:ln>
      </c:spPr>
    </c:plotArea>
    <c:legend>
      <c:legendPos val="r"/>
      <c:layout>
        <c:manualLayout>
          <c:xMode val="edge"/>
          <c:yMode val="edge"/>
          <c:x val="0.55292501935046701"/>
          <c:y val="0"/>
          <c:w val="0.4456173831925011"/>
          <c:h val="1"/>
        </c:manualLayout>
      </c:layout>
      <c:overlay val="0"/>
      <c:spPr>
        <a:ln>
          <a:solidFill>
            <a:schemeClr val="accent1"/>
          </a:solidFill>
        </a:ln>
      </c:sp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Структура расходов 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бюджета Быховского района </a:t>
            </a:r>
          </a:p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 январь-июнь 2019 года 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b="1" i="1" u="none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функциональной классификации</a:t>
            </a:r>
            <a:r>
              <a:rPr lang="ru-RU" b="0" i="1" u="none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расходов бюджета</a:t>
            </a:r>
          </a:p>
        </c:rich>
      </c:tx>
      <c:layout>
        <c:manualLayout>
          <c:xMode val="edge"/>
          <c:yMode val="edge"/>
          <c:x val="0.10795252441605462"/>
          <c:y val="1.167754527577396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9423712491329155"/>
          <c:y val="0.18947416336456444"/>
          <c:w val="0.60559225912340275"/>
          <c:h val="0.8007275426187213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0"/>
            <c:spPr>
              <a:solidFill>
                <a:schemeClr val="accent3">
                  <a:lumMod val="40000"/>
                  <a:lumOff val="60000"/>
                </a:schemeClr>
              </a:solidFill>
            </c:spPr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2"/>
            <c:bubble3D val="0"/>
            <c:spPr>
              <a:solidFill>
                <a:schemeClr val="accent3"/>
              </a:solidFill>
            </c:spPr>
          </c:dPt>
          <c:dPt>
            <c:idx val="3"/>
            <c:bubble3D val="0"/>
            <c:spPr>
              <a:solidFill>
                <a:srgbClr val="6600FF"/>
              </a:solidFill>
            </c:spPr>
          </c:dPt>
          <c:dPt>
            <c:idx val="4"/>
            <c:bubble3D val="0"/>
            <c:spPr>
              <a:solidFill>
                <a:srgbClr val="FFFF00"/>
              </a:solidFill>
            </c:spPr>
          </c:dPt>
          <c:dPt>
            <c:idx val="6"/>
            <c:bubble3D val="0"/>
            <c:spPr>
              <a:solidFill>
                <a:srgbClr val="FF7C80"/>
              </a:solidFill>
            </c:spPr>
          </c:dPt>
          <c:dLbls>
            <c:dLbl>
              <c:idx val="3"/>
              <c:layout>
                <c:manualLayout>
                  <c:x val="1.6074427771330731E-2"/>
                  <c:y val="-2.5599933340739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2444462286636686"/>
                  <c:y val="0.101687003913145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3.2301441296438582E-2"/>
                  <c:y val="1.347116719057263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r>
                      <a:rPr lang="ru-RU" dirty="0" smtClean="0"/>
                      <a:t>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Образование </c:v>
                </c:pt>
                <c:pt idx="1">
                  <c:v>Жилищно-коммунальные услуги и жилищное строительство                                       </c:v>
                </c:pt>
                <c:pt idx="2">
                  <c:v>Общегосударственная деятельность          </c:v>
                </c:pt>
                <c:pt idx="3">
                  <c:v>Национальная экономика                         </c:v>
                </c:pt>
                <c:pt idx="4">
                  <c:v>Социальная политика                                                           </c:v>
                </c:pt>
                <c:pt idx="5">
                  <c:v>Физическая культура, спорт, культура и средства массовой информации </c:v>
                </c:pt>
                <c:pt idx="6">
                  <c:v>Здравоохранение 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0.41599999999999998</c:v>
                </c:pt>
                <c:pt idx="1">
                  <c:v>0.105</c:v>
                </c:pt>
                <c:pt idx="2">
                  <c:v>7.3999999999999996E-2</c:v>
                </c:pt>
                <c:pt idx="3">
                  <c:v>2.7E-2</c:v>
                </c:pt>
                <c:pt idx="4">
                  <c:v>8.5999999999999993E-2</c:v>
                </c:pt>
                <c:pt idx="5">
                  <c:v>7.0999999999999994E-2</c:v>
                </c:pt>
                <c:pt idx="6">
                  <c:v>0.221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8.892569359706998E-3"/>
          <c:y val="0.15568085027589526"/>
          <c:w val="0.34233579555586263"/>
          <c:h val="0.84431914972410471"/>
        </c:manualLayout>
      </c:layout>
      <c:overlay val="0"/>
      <c:txPr>
        <a:bodyPr/>
        <a:lstStyle/>
        <a:p>
          <a:pPr>
            <a:defRPr sz="14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Структура расходов 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бюджета Быховского района </a:t>
            </a:r>
          </a:p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январь-июнь</a:t>
            </a:r>
            <a:r>
              <a:rPr lang="ru-RU" baseline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2019 года 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i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экономической классификации</a:t>
            </a:r>
            <a:r>
              <a:rPr lang="ru-RU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расходов бюджета</a:t>
            </a:r>
          </a:p>
        </c:rich>
      </c:tx>
      <c:layout>
        <c:manualLayout>
          <c:xMode val="edge"/>
          <c:yMode val="edge"/>
          <c:x val="9.3131575483209619E-2"/>
          <c:y val="1.1628744547309151E-2"/>
        </c:manualLayout>
      </c:layout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690780389480538E-2"/>
          <c:y val="0.19606475348892857"/>
          <c:w val="0.55224197778211381"/>
          <c:h val="0.7553654638628913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FF7C80"/>
              </a:solidFill>
            </c:spPr>
          </c:dPt>
          <c:dPt>
            <c:idx val="1"/>
            <c:bubble3D val="0"/>
            <c:spPr>
              <a:solidFill>
                <a:srgbClr val="6600FF"/>
              </a:solidFill>
            </c:spPr>
          </c:dPt>
          <c:dPt>
            <c:idx val="2"/>
            <c:bubble3D val="0"/>
            <c:spPr>
              <a:solidFill>
                <a:srgbClr val="FF9933"/>
              </a:solidFill>
            </c:spPr>
          </c:dPt>
          <c:dPt>
            <c:idx val="3"/>
            <c:bubble3D val="0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Pt>
            <c:idx val="5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6"/>
            <c:bubble3D val="0"/>
            <c:spPr>
              <a:solidFill>
                <a:srgbClr val="FFFF00"/>
              </a:solidFill>
            </c:spPr>
          </c:dPt>
          <c:dPt>
            <c:idx val="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c:spPr>
          </c:dPt>
          <c:dPt>
            <c:idx val="9"/>
            <c:bubble3D val="0"/>
            <c:spPr>
              <a:solidFill>
                <a:srgbClr val="F373E4"/>
              </a:solidFill>
            </c:spPr>
          </c:dPt>
          <c:dLbls>
            <c:dLbl>
              <c:idx val="0"/>
              <c:layout>
                <c:manualLayout>
                  <c:x val="-9.5979064884480617E-2"/>
                  <c:y val="1.105860032645945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1.5274913431654186E-3"/>
                  <c:y val="1.618654093379123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5.534282371986679E-3"/>
                  <c:y val="-2.387860445298507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8.9539537623737411E-3"/>
                  <c:y val="-1.343470994065372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1.4133583663439823E-3"/>
                  <c:y val="6.69797372941468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3.0269629238207894E-2"/>
                  <c:y val="-1.4387137692881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5.5635741686964751E-3"/>
                  <c:y val="-1.222864736640983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1.0843799801889426E-2"/>
                  <c:y val="-2.362405398179201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3.3125404366835032E-2"/>
                  <c:y val="-1.98413546236010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5.1334048784495469E-2"/>
                  <c:y val="5.319311285315062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Лист1!$A$2:$A$11</c:f>
              <c:strCache>
                <c:ptCount val="10"/>
                <c:pt idx="0">
                  <c:v>Заработная плата и взносы (отчисления) на соц.страхование            (14 542,4тыс.руб.)</c:v>
                </c:pt>
                <c:pt idx="1">
                  <c:v>Субсидии (2 211,6тыс.руб.)</c:v>
                </c:pt>
                <c:pt idx="2">
                  <c:v>Оплата коммунальных услуг                  (2 624,7 тыс.руб.)</c:v>
                </c:pt>
                <c:pt idx="3">
                  <c:v>Лекарственные средства и изделия медицинского назначения (331,7 тыс. рублей)</c:v>
                </c:pt>
                <c:pt idx="4">
                  <c:v>Текущие  и капитальные бюджетные трансферты населению (1 910,7 тыс.руб.)</c:v>
                </c:pt>
                <c:pt idx="5">
                  <c:v>Текущее содержание сооружений благоустройства 342,3 тыс.руб.)</c:v>
                </c:pt>
                <c:pt idx="6">
                  <c:v>Обслуживание ценных бумаг                 (805,4 тыс.руб.)</c:v>
                </c:pt>
                <c:pt idx="7">
                  <c:v>Продукты питания (358,3 тыс.руб.)</c:v>
                </c:pt>
                <c:pt idx="8">
                  <c:v>Транспортные услуги (239,7 тыс.руб.)</c:v>
                </c:pt>
                <c:pt idx="9">
                  <c:v>Иные расходы (1036,9тыс. руб.)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0">
                  <c:v>14542.4</c:v>
                </c:pt>
                <c:pt idx="1">
                  <c:v>2211.6</c:v>
                </c:pt>
                <c:pt idx="2">
                  <c:v>2624.7</c:v>
                </c:pt>
                <c:pt idx="3">
                  <c:v>331.7</c:v>
                </c:pt>
                <c:pt idx="4">
                  <c:v>1910.7</c:v>
                </c:pt>
                <c:pt idx="5">
                  <c:v>342.3</c:v>
                </c:pt>
                <c:pt idx="6">
                  <c:v>805.4</c:v>
                </c:pt>
                <c:pt idx="7">
                  <c:v>358.3</c:v>
                </c:pt>
                <c:pt idx="8">
                  <c:v>239.7</c:v>
                </c:pt>
                <c:pt idx="9">
                  <c:v>1036.9000000000001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2885753123602517"/>
          <c:y val="0.15387621766079712"/>
          <c:w val="0.33447252359448387"/>
          <c:h val="0.82375035252493312"/>
        </c:manualLayout>
      </c:layout>
      <c:overlay val="0"/>
      <c:txPr>
        <a:bodyPr/>
        <a:lstStyle/>
        <a:p>
          <a:pPr>
            <a:defRPr sz="1300" kern="800" cap="none" spc="0" normalizeH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10"/>
      <c:depthPercent val="460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651688459736358"/>
          <c:y val="0.17484600291244212"/>
          <c:w val="0.5938061229911652"/>
          <c:h val="0.76150653932138734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исполнено  за январь-июнь  2018 г (тыс. руб.)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 sz="1400" b="1" baseline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Физическая культура и спорт</c:v>
                </c:pt>
                <c:pt idx="3">
                  <c:v>Центр социального обслуживания</c:v>
                </c:pt>
                <c:pt idx="4">
                  <c:v>Культура</c:v>
                </c:pt>
                <c:pt idx="5">
                  <c:v>Сельское хозяйство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42.3</c:v>
                </c:pt>
                <c:pt idx="1">
                  <c:v>207.2</c:v>
                </c:pt>
                <c:pt idx="2">
                  <c:v>47.5</c:v>
                </c:pt>
                <c:pt idx="3">
                  <c:v>44.6</c:v>
                </c:pt>
                <c:pt idx="4">
                  <c:v>42.9</c:v>
                </c:pt>
                <c:pt idx="5">
                  <c:v>21.8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  за  январь-июнь 2019 (тыс. руб.)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12816561534831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4710557796643664E-2"/>
                  <c:y val="-2.19648244578147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baseline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Физическая культура и спорт</c:v>
                </c:pt>
                <c:pt idx="3">
                  <c:v>Центр социального обслуживания</c:v>
                </c:pt>
                <c:pt idx="4">
                  <c:v>Культура</c:v>
                </c:pt>
                <c:pt idx="5">
                  <c:v>Сельское хозяйство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59</c:v>
                </c:pt>
                <c:pt idx="1">
                  <c:v>202.1</c:v>
                </c:pt>
                <c:pt idx="2">
                  <c:v>35.4</c:v>
                </c:pt>
                <c:pt idx="3">
                  <c:v>48.2</c:v>
                </c:pt>
                <c:pt idx="4">
                  <c:v>58.2</c:v>
                </c:pt>
                <c:pt idx="5">
                  <c:v>32.700000000000003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 уточненный план январь-июнь  2019 г. (тыс. руб.)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Физическая культура и спорт</c:v>
                </c:pt>
                <c:pt idx="3">
                  <c:v>Центр социального обслуживания</c:v>
                </c:pt>
                <c:pt idx="4">
                  <c:v>Культура</c:v>
                </c:pt>
                <c:pt idx="5">
                  <c:v>Сельское хозяйство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58.2</c:v>
                </c:pt>
                <c:pt idx="1">
                  <c:v>230</c:v>
                </c:pt>
                <c:pt idx="2">
                  <c:v>35.1</c:v>
                </c:pt>
                <c:pt idx="3">
                  <c:v>45</c:v>
                </c:pt>
                <c:pt idx="4">
                  <c:v>48.2</c:v>
                </c:pt>
                <c:pt idx="5">
                  <c:v>32.700000000000003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60716928"/>
        <c:axId val="60718464"/>
        <c:axId val="0"/>
      </c:bar3DChart>
      <c:catAx>
        <c:axId val="6071692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5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0718464"/>
        <c:crosses val="autoZero"/>
        <c:auto val="1"/>
        <c:lblAlgn val="ctr"/>
        <c:lblOffset val="100"/>
        <c:noMultiLvlLbl val="0"/>
      </c:catAx>
      <c:valAx>
        <c:axId val="60718464"/>
        <c:scaling>
          <c:orientation val="minMax"/>
        </c:scaling>
        <c:delete val="0"/>
        <c:axPos val="b"/>
        <c:numFmt formatCode="#,##0.0" sourceLinked="1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071692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0164652757880703"/>
          <c:y val="4.5768311945072221E-2"/>
          <c:w val="0.57050106031103753"/>
          <c:h val="0.14095120754433155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1219042674286271"/>
          <c:y val="2.6859929983449514E-2"/>
          <c:w val="0.54774799362052351"/>
          <c:h val="0.9113091649080494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01.07.2019          тыс.рублей </c:v>
                </c:pt>
              </c:strCache>
            </c:strRef>
          </c:tx>
          <c:spPr>
            <a:solidFill>
              <a:srgbClr val="3366FF"/>
            </a:solidFill>
          </c:spPr>
          <c:invertIfNegative val="0"/>
          <c:dLbls>
            <c:dLbl>
              <c:idx val="0"/>
              <c:layout>
                <c:manualLayout>
                  <c:x val="1.509154686810594E-2"/>
                  <c:y val="4.39296489156294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3596187455479828E-3"/>
                  <c:y val="9.28811379842871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5335032614703097E-17"/>
                  <c:y val="6.5894473373444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baseline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6"/>
                <c:pt idx="0">
                  <c:v>ОАО "Быховский КОСЗ"</c:v>
                </c:pt>
                <c:pt idx="1">
                  <c:v>Ф-л "Мокрянский "ОАО "Быховский КОСЗ"</c:v>
                </c:pt>
                <c:pt idx="2">
                  <c:v>ОАО "Быховский"</c:v>
                </c:pt>
                <c:pt idx="3">
                  <c:v>ОАО "ПМК-85 Водстрой"</c:v>
                </c:pt>
                <c:pt idx="4">
                  <c:v>ОАО "Обидовичи"</c:v>
                </c:pt>
                <c:pt idx="5">
                  <c:v>ОАО "Следюки"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6"/>
                <c:pt idx="0">
                  <c:v>352.4</c:v>
                </c:pt>
                <c:pt idx="1">
                  <c:v>877.6</c:v>
                </c:pt>
                <c:pt idx="2">
                  <c:v>1412.5</c:v>
                </c:pt>
                <c:pt idx="3">
                  <c:v>1081.4000000000001</c:v>
                </c:pt>
                <c:pt idx="4">
                  <c:v>286.39999999999998</c:v>
                </c:pt>
                <c:pt idx="5">
                  <c:v>43.5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01.01.2019 тыс. рублей</c:v>
                </c:pt>
              </c:strCache>
            </c:strRef>
          </c:tx>
          <c:invertIfNegative val="0"/>
          <c:dPt>
            <c:idx val="2"/>
            <c:invertIfNegative val="0"/>
            <c:bubble3D val="0"/>
          </c:dPt>
          <c:dLbls>
            <c:dLbl>
              <c:idx val="0"/>
              <c:layout>
                <c:manualLayout>
                  <c:x val="2.4146474988969505E-2"/>
                  <c:y val="1.3178894674688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376374276330032E-3"/>
                  <c:y val="1.69427131720942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916294781725141E-3"/>
                  <c:y val="-1.51796096792651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850096205038647E-3"/>
                  <c:y val="7.80456891831197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9662770057865559E-3"/>
                  <c:y val="-1.0993921234457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5274640604317821E-3"/>
                  <c:y val="-1.422010933882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baseline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6"/>
                <c:pt idx="0">
                  <c:v>ОАО "Быховский КОСЗ"</c:v>
                </c:pt>
                <c:pt idx="1">
                  <c:v>Ф-л "Мокрянский "ОАО "Быховский КОСЗ"</c:v>
                </c:pt>
                <c:pt idx="2">
                  <c:v>ОАО "Быховский"</c:v>
                </c:pt>
                <c:pt idx="3">
                  <c:v>ОАО "ПМК-85 Водстрой"</c:v>
                </c:pt>
                <c:pt idx="4">
                  <c:v>ОАО "Обидовичи"</c:v>
                </c:pt>
                <c:pt idx="5">
                  <c:v>ОАО "Следюки"</c:v>
                </c:pt>
              </c:strCache>
            </c:strRef>
          </c:cat>
          <c:val>
            <c:numRef>
              <c:f>Лист1!$C$2:$C$8</c:f>
              <c:numCache>
                <c:formatCode>#,##0.0</c:formatCode>
                <c:ptCount val="6"/>
                <c:pt idx="0">
                  <c:v>370.1</c:v>
                </c:pt>
                <c:pt idx="1">
                  <c:v>777.4</c:v>
                </c:pt>
                <c:pt idx="2">
                  <c:v>1171.3</c:v>
                </c:pt>
                <c:pt idx="3">
                  <c:v>882.3</c:v>
                </c:pt>
                <c:pt idx="4">
                  <c:v>213.8</c:v>
                </c:pt>
                <c:pt idx="5">
                  <c:v>43.5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95123712"/>
        <c:axId val="95136000"/>
      </c:barChart>
      <c:catAx>
        <c:axId val="95123712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5136000"/>
        <c:crosses val="autoZero"/>
        <c:auto val="1"/>
        <c:lblAlgn val="ctr"/>
        <c:lblOffset val="100"/>
        <c:noMultiLvlLbl val="0"/>
      </c:catAx>
      <c:valAx>
        <c:axId val="95136000"/>
        <c:scaling>
          <c:orientation val="minMax"/>
        </c:scaling>
        <c:delete val="0"/>
        <c:axPos val="b"/>
        <c:numFmt formatCode="#,##0.0" sourceLinked="1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5123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7585303183441"/>
          <c:y val="7.4270302030972138E-2"/>
          <c:w val="0.20054459914645115"/>
          <c:h val="0.27519180720222969"/>
        </c:manualLayout>
      </c:layout>
      <c:overlay val="1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456585293019086"/>
          <c:y val="2.4180587005258943E-2"/>
          <c:w val="0.62726281038815801"/>
          <c:h val="0.9113090949065121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 январь-июнь  2018г.   тыс.рублей </c:v>
                </c:pt>
              </c:strCache>
            </c:strRef>
          </c:tx>
          <c:spPr>
            <a:solidFill>
              <a:srgbClr val="3366FF"/>
            </a:solidFill>
          </c:spPr>
          <c:invertIfNegative val="0"/>
          <c:dLbls>
            <c:dLbl>
              <c:idx val="0"/>
              <c:layout>
                <c:manualLayout>
                  <c:x val="1.509154686810594E-2"/>
                  <c:y val="4.39296489156294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3596187455479828E-3"/>
                  <c:y val="9.28811379842871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5335032614703097E-17"/>
                  <c:y val="6.5894473373444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baseline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ОАО "Быховский КОСЗ"</c:v>
                </c:pt>
                <c:pt idx="1">
                  <c:v>Ф-л "Мокрянский "ОАО "Быховский КОСЗ"</c:v>
                </c:pt>
                <c:pt idx="2">
                  <c:v>ОАО "Быховский"</c:v>
                </c:pt>
                <c:pt idx="3">
                  <c:v>ОАО "ПМК-85 Водстрой"</c:v>
                </c:pt>
                <c:pt idx="4">
                  <c:v>ОАО "Обидовичи"</c:v>
                </c:pt>
                <c:pt idx="5">
                  <c:v>ОАО "Следюки"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32</c:v>
                </c:pt>
                <c:pt idx="1">
                  <c:v>1.5</c:v>
                </c:pt>
                <c:pt idx="2">
                  <c:v>12.8</c:v>
                </c:pt>
                <c:pt idx="3">
                  <c:v>42</c:v>
                </c:pt>
                <c:pt idx="4">
                  <c:v>51.4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 январь-июнь 2019 г.   тыс. рублей</c:v>
                </c:pt>
              </c:strCache>
            </c:strRef>
          </c:tx>
          <c:invertIfNegative val="0"/>
          <c:dPt>
            <c:idx val="2"/>
            <c:invertIfNegative val="0"/>
            <c:bubble3D val="0"/>
          </c:dPt>
          <c:dLbls>
            <c:dLbl>
              <c:idx val="0"/>
              <c:layout>
                <c:manualLayout>
                  <c:x val="2.4146474988969505E-2"/>
                  <c:y val="1.3178894674688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376374276330032E-3"/>
                  <c:y val="1.69427131720942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916294781725141E-3"/>
                  <c:y val="-1.51796096792651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850096205038647E-3"/>
                  <c:y val="7.80456891831197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9662770057865559E-3"/>
                  <c:y val="-1.0993921234457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5274640604317821E-3"/>
                  <c:y val="-1.422010933882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 baseline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ОАО "Быховский КОСЗ"</c:v>
                </c:pt>
                <c:pt idx="1">
                  <c:v>Ф-л "Мокрянский "ОАО "Быховский КОСЗ"</c:v>
                </c:pt>
                <c:pt idx="2">
                  <c:v>ОАО "Быховский"</c:v>
                </c:pt>
                <c:pt idx="3">
                  <c:v>ОАО "ПМК-85 Водстрой"</c:v>
                </c:pt>
                <c:pt idx="4">
                  <c:v>ОАО "Обидовичи"</c:v>
                </c:pt>
                <c:pt idx="5">
                  <c:v>ОАО "Следюки"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17.7</c:v>
                </c:pt>
                <c:pt idx="1">
                  <c:v>0</c:v>
                </c:pt>
                <c:pt idx="2">
                  <c:v>10.7</c:v>
                </c:pt>
                <c:pt idx="3">
                  <c:v>12.6</c:v>
                </c:pt>
                <c:pt idx="4">
                  <c:v>46.8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97293056"/>
        <c:axId val="97294592"/>
      </c:barChart>
      <c:catAx>
        <c:axId val="9729305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7294592"/>
        <c:crosses val="autoZero"/>
        <c:auto val="1"/>
        <c:lblAlgn val="ctr"/>
        <c:lblOffset val="100"/>
        <c:noMultiLvlLbl val="0"/>
      </c:catAx>
      <c:valAx>
        <c:axId val="97294592"/>
        <c:scaling>
          <c:orientation val="minMax"/>
        </c:scaling>
        <c:delete val="0"/>
        <c:axPos val="b"/>
        <c:numFmt formatCode="#,##0.0" sourceLinked="1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72930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03065090545128"/>
          <c:y val="0.5045421975225034"/>
          <c:w val="0.36969349094548715"/>
          <c:h val="0.20258024421909426"/>
        </c:manualLayout>
      </c:layout>
      <c:overlay val="1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0.18182</cdr:x>
      <cdr:y>0.38095</cdr:y>
    </cdr:from>
    <cdr:to>
      <cdr:x>0.28677</cdr:x>
      <cdr:y>0.53213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84176" y="230425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0.07438</cdr:x>
      <cdr:y>0.27381</cdr:y>
    </cdr:from>
    <cdr:to>
      <cdr:x>0.17355</cdr:x>
      <cdr:y>0.38095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48072" y="1656184"/>
          <a:ext cx="864096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dirty="0" smtClean="0">
              <a:latin typeface="Times New Roman" pitchFamily="18" charset="0"/>
              <a:cs typeface="Times New Roman" pitchFamily="18" charset="0"/>
            </a:rPr>
            <a:t>53,7 %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3338" y="0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8241A-818A-4974-AB84-B228D34A1BA6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7863" y="4705350"/>
            <a:ext cx="542925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3338" y="9409113"/>
            <a:ext cx="29400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6B085-CC68-45A3-B689-A7BB001298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47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6B085-CC68-45A3-B689-A7BB0012983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850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65B43-B05C-4F8C-9A7D-C13B1E056194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D165B43-B05C-4F8C-9A7D-C13B1E056194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42AA13D-3467-47E9-BC08-6C55CFC4755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oblast45.ru/uploads/publications/1545/fed7c7418dd0f5b0d055843e437c01ec4c2b23a8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664" y="2636912"/>
            <a:ext cx="6768752" cy="3251469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44016" y="980728"/>
            <a:ext cx="7772400" cy="144016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b="1" i="1" dirty="0" smtClean="0">
                <a:solidFill>
                  <a:srgbClr val="FFFF00"/>
                </a:solidFill>
                <a:latin typeface="Times New Roman" pitchFamily="18" charset="0"/>
              </a:rPr>
              <a:t>ИСПОЛНЕНИЕ БЮДЖЕТА</a:t>
            </a:r>
            <a:r>
              <a:rPr lang="en-US" sz="4000" b="1" i="1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ru-RU" sz="4000" b="1" i="1" dirty="0" smtClean="0">
                <a:solidFill>
                  <a:srgbClr val="FFFF00"/>
                </a:solidFill>
                <a:latin typeface="Times New Roman" pitchFamily="18" charset="0"/>
              </a:rPr>
              <a:t>БЫХОВСКОГО РАЙОНА                  ЗА 1 ПОЛУГОДИЕ 2019 ГОДА</a:t>
            </a:r>
            <a:br>
              <a:rPr lang="ru-RU" sz="4000" b="1" i="1" dirty="0" smtClean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ru-RU" sz="3600" b="1" i="1" dirty="0" smtClean="0">
                <a:solidFill>
                  <a:srgbClr val="FFFF00"/>
                </a:solidFill>
                <a:latin typeface="Times New Roman" pitchFamily="18" charset="0"/>
              </a:rPr>
              <a:t>ДЛЯ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36273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947110973"/>
              </p:ext>
            </p:extLst>
          </p:nvPr>
        </p:nvGraphicFramePr>
        <p:xfrm>
          <a:off x="323528" y="188640"/>
          <a:ext cx="8568952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908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75948946"/>
              </p:ext>
            </p:extLst>
          </p:nvPr>
        </p:nvGraphicFramePr>
        <p:xfrm>
          <a:off x="395536" y="116632"/>
          <a:ext cx="8568952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373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27584" y="407884"/>
            <a:ext cx="8640960" cy="533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</a:rPr>
              <a:t>Динамика поступления доходов от</a:t>
            </a:r>
          </a:p>
          <a:p>
            <a:pPr>
              <a:defRPr/>
            </a:pP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</a:rPr>
              <a:t> внебюджетной деятельности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554239737"/>
              </p:ext>
            </p:extLst>
          </p:nvPr>
        </p:nvGraphicFramePr>
        <p:xfrm>
          <a:off x="467544" y="941284"/>
          <a:ext cx="8208912" cy="5584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2868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33157" y="404664"/>
            <a:ext cx="8640960" cy="115212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ru-RU" sz="2000" b="1" i="1" dirty="0" smtClean="0">
                <a:solidFill>
                  <a:srgbClr val="FFFF00"/>
                </a:solidFill>
                <a:latin typeface="Times New Roman" pitchFamily="18" charset="0"/>
              </a:rPr>
              <a:t>Просроченная задолженность по бюджетным ссудам                                       на 01.0</a:t>
            </a:r>
            <a:r>
              <a:rPr lang="en-US" sz="2000" b="1" i="1" dirty="0" smtClean="0">
                <a:solidFill>
                  <a:srgbClr val="FFFF00"/>
                </a:solidFill>
                <a:latin typeface="Times New Roman" pitchFamily="18" charset="0"/>
              </a:rPr>
              <a:t>7</a:t>
            </a:r>
            <a:r>
              <a:rPr lang="ru-RU" sz="2000" b="1" i="1" dirty="0" smtClean="0">
                <a:solidFill>
                  <a:srgbClr val="FFFF00"/>
                </a:solidFill>
                <a:latin typeface="Times New Roman" pitchFamily="18" charset="0"/>
              </a:rPr>
              <a:t>.2019 г.  – </a:t>
            </a:r>
            <a:r>
              <a:rPr lang="en-US" sz="2000" b="1" i="1" dirty="0" smtClean="0">
                <a:solidFill>
                  <a:srgbClr val="FFFF00"/>
                </a:solidFill>
                <a:latin typeface="Times New Roman" pitchFamily="18" charset="0"/>
              </a:rPr>
              <a:t>4 055,9 </a:t>
            </a:r>
            <a:r>
              <a:rPr lang="ru-RU" sz="2000" b="1" i="1" dirty="0" smtClean="0">
                <a:solidFill>
                  <a:srgbClr val="FFFF00"/>
                </a:solidFill>
                <a:latin typeface="Times New Roman" pitchFamily="18" charset="0"/>
              </a:rPr>
              <a:t>тыс. рублей</a:t>
            </a:r>
          </a:p>
          <a:p>
            <a:pPr>
              <a:defRPr/>
            </a:pPr>
            <a:r>
              <a:rPr lang="ru-RU" sz="2000" b="1" i="1" dirty="0">
                <a:solidFill>
                  <a:srgbClr val="FFFF00"/>
                </a:solidFill>
                <a:latin typeface="Times New Roman" pitchFamily="18" charset="0"/>
              </a:rPr>
              <a:t>з</a:t>
            </a:r>
            <a:r>
              <a:rPr lang="ru-RU" sz="2000" b="1" i="1" dirty="0" smtClean="0">
                <a:solidFill>
                  <a:srgbClr val="FFFF00"/>
                </a:solidFill>
                <a:latin typeface="Times New Roman" pitchFamily="18" charset="0"/>
              </a:rPr>
              <a:t>а январь-июнь</a:t>
            </a:r>
            <a:r>
              <a:rPr lang="en-US" sz="2000" b="1" i="1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FFFF00"/>
                </a:solidFill>
                <a:latin typeface="Times New Roman" pitchFamily="18" charset="0"/>
              </a:rPr>
              <a:t>2019г. взыскано бюджетных ссуд 87,8 тыс. рублей, просроченная задолженность возросла на 595,6 тыс. рублей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692629121"/>
              </p:ext>
            </p:extLst>
          </p:nvPr>
        </p:nvGraphicFramePr>
        <p:xfrm>
          <a:off x="359259" y="1540312"/>
          <a:ext cx="8559323" cy="5201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544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33157" y="404664"/>
            <a:ext cx="8640960" cy="9361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ru-RU" sz="2000" b="1" i="1" dirty="0" smtClean="0">
                <a:solidFill>
                  <a:srgbClr val="FFFF00"/>
                </a:solidFill>
                <a:latin typeface="Times New Roman" pitchFamily="18" charset="0"/>
              </a:rPr>
              <a:t>Погашение задолженности по бюджетным ссудам</a:t>
            </a:r>
          </a:p>
          <a:p>
            <a:pPr>
              <a:defRPr/>
            </a:pPr>
            <a:r>
              <a:rPr lang="ru-RU" sz="2000" b="1" i="1" dirty="0" smtClean="0">
                <a:solidFill>
                  <a:srgbClr val="FFFF00"/>
                </a:solidFill>
                <a:latin typeface="Times New Roman" pitchFamily="18" charset="0"/>
              </a:rPr>
              <a:t>  (за январь-июнь </a:t>
            </a:r>
            <a:r>
              <a:rPr lang="ru-RU" sz="2000" b="1" i="1" dirty="0">
                <a:solidFill>
                  <a:srgbClr val="FFFF00"/>
                </a:solidFill>
                <a:latin typeface="Times New Roman" pitchFamily="18" charset="0"/>
              </a:rPr>
              <a:t>2018г</a:t>
            </a:r>
            <a:r>
              <a:rPr lang="ru-RU" sz="2000" b="1" i="1" dirty="0" smtClean="0">
                <a:solidFill>
                  <a:srgbClr val="FFFF00"/>
                </a:solidFill>
                <a:latin typeface="Times New Roman" pitchFamily="18" charset="0"/>
              </a:rPr>
              <a:t>.  взыскано </a:t>
            </a:r>
            <a:r>
              <a:rPr lang="en-US" sz="2000" b="1" i="1" dirty="0" smtClean="0">
                <a:solidFill>
                  <a:srgbClr val="FFFF00"/>
                </a:solidFill>
                <a:latin typeface="Times New Roman" pitchFamily="18" charset="0"/>
              </a:rPr>
              <a:t>139,8</a:t>
            </a:r>
            <a:r>
              <a:rPr lang="ru-RU" sz="2000" b="1" i="1" dirty="0" smtClean="0">
                <a:solidFill>
                  <a:srgbClr val="FFFF00"/>
                </a:solidFill>
                <a:latin typeface="Times New Roman" pitchFamily="18" charset="0"/>
              </a:rPr>
              <a:t> тыс. рублей, </a:t>
            </a:r>
          </a:p>
          <a:p>
            <a:pPr>
              <a:defRPr/>
            </a:pPr>
            <a:r>
              <a:rPr lang="ru-RU" sz="2000" b="1" i="1" dirty="0" smtClean="0">
                <a:solidFill>
                  <a:srgbClr val="FFFF00"/>
                </a:solidFill>
                <a:latin typeface="Times New Roman" pitchFamily="18" charset="0"/>
              </a:rPr>
              <a:t>за январь-июнь 2019 г. -87,8 тыс. рублей или </a:t>
            </a:r>
            <a:r>
              <a:rPr lang="en-US" sz="2000" b="1" i="1" dirty="0" smtClean="0">
                <a:solidFill>
                  <a:srgbClr val="FFFF00"/>
                </a:solidFill>
                <a:latin typeface="Times New Roman" pitchFamily="18" charset="0"/>
              </a:rPr>
              <a:t>62,8</a:t>
            </a:r>
            <a:r>
              <a:rPr lang="ru-RU" sz="2000" b="1" i="1" dirty="0" smtClean="0">
                <a:solidFill>
                  <a:srgbClr val="FFFF00"/>
                </a:solidFill>
                <a:latin typeface="Times New Roman" pitchFamily="18" charset="0"/>
              </a:rPr>
              <a:t>%)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093713751"/>
              </p:ext>
            </p:extLst>
          </p:nvPr>
        </p:nvGraphicFramePr>
        <p:xfrm>
          <a:off x="333157" y="1340768"/>
          <a:ext cx="8559323" cy="4985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863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9427164"/>
              </p:ext>
            </p:extLst>
          </p:nvPr>
        </p:nvGraphicFramePr>
        <p:xfrm>
          <a:off x="323528" y="1340768"/>
          <a:ext cx="8568951" cy="1224136"/>
        </p:xfrm>
        <a:graphic>
          <a:graphicData uri="http://schemas.openxmlformats.org/drawingml/2006/table">
            <a:tbl>
              <a:tblPr/>
              <a:tblGrid>
                <a:gridCol w="2687986"/>
                <a:gridCol w="1798995"/>
                <a:gridCol w="2040985"/>
                <a:gridCol w="2040985"/>
              </a:tblGrid>
              <a:tr h="50405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608" marR="8608" marT="8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01.01.201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рублей</a:t>
                      </a:r>
                    </a:p>
                  </a:txBody>
                  <a:tcPr marL="8608" marR="8608" marT="8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01.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7.201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тыс.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рублей</a:t>
                      </a:r>
                    </a:p>
                  </a:txBody>
                  <a:tcPr marL="8608" marR="8608" marT="8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рост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(+), снижение (-)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08" marR="8608" marT="8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64468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Задолженность населения всего:</a:t>
                      </a:r>
                      <a:endParaRPr lang="ru-RU" sz="15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08" marR="8608" marT="8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516,6</a:t>
                      </a:r>
                      <a:r>
                        <a:rPr lang="ru-RU" sz="1600" b="1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08" marR="8608" marT="8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533,2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08" marR="8608" marT="8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</a:t>
                      </a:r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16,6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08" marR="8608" marT="8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54272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5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</a:t>
                      </a:r>
                      <a:r>
                        <a:rPr lang="ru-RU" sz="15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просроченная 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08" marR="8608" marT="8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234,0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08" marR="8608" marT="8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08" marR="8608" marT="8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+136,0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08" marR="8608" marT="8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04664"/>
            <a:ext cx="9144000" cy="792088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ru-RU" sz="2400" b="1" i="1" dirty="0">
                <a:solidFill>
                  <a:srgbClr val="FFFF00"/>
                </a:solidFill>
                <a:latin typeface="Times New Roman" pitchFamily="18" charset="0"/>
              </a:rPr>
              <a:t/>
            </a:r>
            <a:br>
              <a:rPr lang="ru-RU" sz="2400" b="1" i="1" dirty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</a:rPr>
              <a:t>Дебиторская задолженность Быховский  УКП «</a:t>
            </a:r>
            <a:r>
              <a:rPr lang="ru-RU" sz="2400" b="1" i="1" dirty="0" err="1" smtClean="0">
                <a:solidFill>
                  <a:srgbClr val="FFFF00"/>
                </a:solidFill>
                <a:latin typeface="Times New Roman" pitchFamily="18" charset="0"/>
              </a:rPr>
              <a:t>Жилкомхоз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</a:rPr>
              <a:t>» </a:t>
            </a:r>
            <a:b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</a:rPr>
              <a:t>(за коммунальные услуги)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3190849"/>
            <a:ext cx="8640960" cy="533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</a:rPr>
              <a:t>Дебиторская </a:t>
            </a:r>
            <a:r>
              <a:rPr lang="ru-RU" sz="2400" b="1" i="1" dirty="0">
                <a:solidFill>
                  <a:srgbClr val="FFFF00"/>
                </a:solidFill>
                <a:latin typeface="Times New Roman" pitchFamily="18" charset="0"/>
              </a:rPr>
              <a:t>задолженность 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</a:rPr>
              <a:t>УПКП «</a:t>
            </a:r>
            <a:r>
              <a:rPr lang="ru-RU" sz="2400" b="1" i="1" dirty="0" err="1" smtClean="0">
                <a:solidFill>
                  <a:srgbClr val="FFFF00"/>
                </a:solidFill>
                <a:latin typeface="Times New Roman" pitchFamily="18" charset="0"/>
              </a:rPr>
              <a:t>Быховрайводоканал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</a:rPr>
              <a:t>» </a:t>
            </a:r>
            <a:r>
              <a:rPr lang="ru-RU" sz="2400" b="1" i="1" dirty="0">
                <a:solidFill>
                  <a:srgbClr val="FFFF00"/>
                </a:solidFill>
                <a:latin typeface="Times New Roman" pitchFamily="18" charset="0"/>
              </a:rPr>
              <a:t/>
            </a:r>
            <a:br>
              <a:rPr lang="ru-RU" sz="2400" b="1" i="1" dirty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ru-RU" sz="2400" b="1" i="1" dirty="0">
                <a:solidFill>
                  <a:srgbClr val="FFFF00"/>
                </a:solidFill>
                <a:latin typeface="Times New Roman" pitchFamily="18" charset="0"/>
              </a:rPr>
              <a:t>(за коммунальные услуги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</a:rPr>
              <a:t>)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231097"/>
              </p:ext>
            </p:extLst>
          </p:nvPr>
        </p:nvGraphicFramePr>
        <p:xfrm>
          <a:off x="352621" y="3933056"/>
          <a:ext cx="8467851" cy="1266172"/>
        </p:xfrm>
        <a:graphic>
          <a:graphicData uri="http://schemas.openxmlformats.org/drawingml/2006/table">
            <a:tbl>
              <a:tblPr/>
              <a:tblGrid>
                <a:gridCol w="2704702"/>
                <a:gridCol w="1762955"/>
                <a:gridCol w="2000097"/>
                <a:gridCol w="2000097"/>
              </a:tblGrid>
              <a:tr h="53319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8608" marR="8608" marT="8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01.01.201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be-B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рублей</a:t>
                      </a:r>
                    </a:p>
                  </a:txBody>
                  <a:tcPr marL="8608" marR="8608" marT="8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01.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7.201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тыс.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рублей</a:t>
                      </a:r>
                    </a:p>
                  </a:txBody>
                  <a:tcPr marL="8608" marR="8608" marT="8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рост (+), снижение (-)</a:t>
                      </a:r>
                    </a:p>
                  </a:txBody>
                  <a:tcPr marL="8608" marR="8608" marT="8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9757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Задолженность населения всего:</a:t>
                      </a:r>
                      <a:endParaRPr lang="ru-RU" sz="15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08" marR="8608" marT="8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150,4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08" marR="8608" marT="8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235,1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08" marR="8608" marT="8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+84,7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08" marR="8608" marT="8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67169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5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том числе</a:t>
                      </a:r>
                      <a:r>
                        <a:rPr lang="ru-RU" sz="15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просроченная    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08" marR="8608" marT="8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08" marR="8608" marT="8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08" marR="8608" marT="8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+22,2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08" marR="8608" marT="86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611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04664"/>
            <a:ext cx="9144000" cy="792088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ru-RU" sz="2400" b="1" i="1" dirty="0">
                <a:solidFill>
                  <a:srgbClr val="FFFF00"/>
                </a:solidFill>
                <a:latin typeface="Times New Roman" pitchFamily="18" charset="0"/>
              </a:rPr>
              <a:t/>
            </a:r>
            <a:br>
              <a:rPr lang="ru-RU" sz="2400" b="1" i="1" dirty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</a:rPr>
              <a:t>Потери бюджета за  январь-июнь</a:t>
            </a:r>
            <a:r>
              <a:rPr lang="en-US" sz="2400" b="1" i="1" dirty="0" smtClean="0">
                <a:solidFill>
                  <a:srgbClr val="FFFF00"/>
                </a:solidFill>
                <a:latin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</a:rPr>
              <a:t>2019 г</a:t>
            </a:r>
            <a:b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</a:rPr>
            </a:br>
            <a:endParaRPr lang="ru-RU" sz="2400" b="1" i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8" y="3190849"/>
            <a:ext cx="8640960" cy="533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endParaRPr lang="ru-RU" sz="2400" b="1" i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222598"/>
              </p:ext>
            </p:extLst>
          </p:nvPr>
        </p:nvGraphicFramePr>
        <p:xfrm>
          <a:off x="611560" y="1028431"/>
          <a:ext cx="8093168" cy="5682006"/>
        </p:xfrm>
        <a:graphic>
          <a:graphicData uri="http://schemas.openxmlformats.org/drawingml/2006/table">
            <a:tbl>
              <a:tblPr firstRow="1" firstCol="1" bandRow="1"/>
              <a:tblGrid>
                <a:gridCol w="5388805"/>
                <a:gridCol w="2704363"/>
              </a:tblGrid>
              <a:tr h="7501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29" marR="54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сумма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тысяч рублей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29" marR="54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2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 результате невыполнения задания по росту заработной платы  в бюджет не получено подоходного налога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29" marR="54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36,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en-US" sz="20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4929" marR="54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2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Задолженность плательщиков, ликвидация (прекращение деятельности) или банкротство которых осуществляется по решению суда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29" marR="54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511,2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4929" marR="54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29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Просроченная задолженность по бюджетным ссудам </a:t>
                      </a:r>
                      <a:endParaRPr lang="ru-RU" sz="2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29" marR="54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4 055,9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 том числе 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январь-июнь 2019 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г. </a:t>
                      </a:r>
                      <a:endParaRPr lang="en-US" sz="20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595,6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29" marR="54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22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Снижение</a:t>
                      </a:r>
                      <a:r>
                        <a:rPr lang="ru-RU" sz="20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поступление единого налог для производителей сельскохозяйственной продукции за счет снижения выручки  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29" marR="54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13,4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29" marR="54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0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Всего: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29" marR="54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4 616,5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929" marR="549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67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6415473"/>
              </p:ext>
            </p:extLst>
          </p:nvPr>
        </p:nvGraphicFramePr>
        <p:xfrm>
          <a:off x="577850" y="3472656"/>
          <a:ext cx="7988300" cy="542925"/>
        </p:xfrm>
        <a:graphic>
          <a:graphicData uri="http://schemas.openxmlformats.org/drawingml/2006/table">
            <a:tbl>
              <a:tblPr/>
              <a:tblGrid>
                <a:gridCol w="7988300"/>
              </a:tblGrid>
              <a:tr h="542925"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долговых обязательств органов местного управления и самоуправления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332949"/>
              </p:ext>
            </p:extLst>
          </p:nvPr>
        </p:nvGraphicFramePr>
        <p:xfrm>
          <a:off x="467544" y="1251309"/>
          <a:ext cx="8424936" cy="5273041"/>
        </p:xfrm>
        <a:graphic>
          <a:graphicData uri="http://schemas.openxmlformats.org/drawingml/2006/table">
            <a:tbl>
              <a:tblPr/>
              <a:tblGrid>
                <a:gridCol w="223387"/>
                <a:gridCol w="4516563"/>
                <a:gridCol w="1803291"/>
                <a:gridCol w="1881695"/>
              </a:tblGrid>
              <a:tr h="221472">
                <a:tc>
                  <a:txBody>
                    <a:bodyPr/>
                    <a:lstStyle/>
                    <a:p>
                      <a:pPr algn="l" fontAlgn="b"/>
                      <a:endParaRPr lang="ru-RU" sz="1200" b="1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effectLst/>
                        <a:latin typeface="Arial Cyr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тыс. рублей</a:t>
                      </a:r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98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1 января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2019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г.              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На 1 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/>
                        </a:rPr>
                        <a:t>июля 2019 </a:t>
                      </a:r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г.  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75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1 201,6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34290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424,6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24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Гарантии местных исполнительных и распорядительных органов, предъявленные к исполнению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4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   1 150,7</a:t>
                      </a:r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29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законодательством на долг органов местного управления и самоуправления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effectLst/>
                          <a:latin typeface="Times New Roman"/>
                        </a:rPr>
                        <a:t>  I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Долг органов местного управления и самоуправления </a:t>
                      </a: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1 201,6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1 575,3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II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481" marR="9481" marT="948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 </a:t>
                      </a:r>
                    </a:p>
                  </a:txBody>
                  <a:tcPr marL="9481" marR="9481" marT="948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3 150,5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2 651,8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4 352,1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4 227,1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2877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indent="540385" algn="just">
                        <a:spcAft>
                          <a:spcPts val="0"/>
                        </a:spcAft>
                      </a:pPr>
                      <a:endParaRPr lang="ru-RU" sz="1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9481" marR="9481" marT="948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20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0100790"/>
              </p:ext>
            </p:extLst>
          </p:nvPr>
        </p:nvGraphicFramePr>
        <p:xfrm>
          <a:off x="467544" y="1481138"/>
          <a:ext cx="8352928" cy="4687963"/>
        </p:xfrm>
        <a:graphic>
          <a:graphicData uri="http://schemas.openxmlformats.org/drawingml/2006/table">
            <a:tbl>
              <a:tblPr/>
              <a:tblGrid>
                <a:gridCol w="6599956"/>
                <a:gridCol w="1752972"/>
              </a:tblGrid>
              <a:tr h="2892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сумма, тыс. руб.</a:t>
                      </a:r>
                    </a:p>
                  </a:txBody>
                  <a:tcPr marL="8913" marR="8913" marT="8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61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Консолидированный бюджет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Быховского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района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23 439,5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1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аграрного бизнеса в Республике Беларусь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335,9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29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о социальной защите и содействии занятости населения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938,7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5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"Здоровье народа и демографическая безопасность Республики Беларусь"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5 131,2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78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"Охрана окружающей среды и устойчивое использование природных ресурсов" на 2016-2020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17,8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6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 преодолению последствий катастрофы на Чернобыльской АЭС на 2011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2015 годы и на период до 2020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802,9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56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"Образование и молодежная политика"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10 032,1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61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"Культура Беларуси"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1 097,8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29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физической культуры и спорта в Республике Беларусь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514,9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61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"Комфортное жилье и благоприятная среда"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2 140,6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30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"Строительство жилья"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266,4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95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 развития транспортного комплекса Республики Беларусь на 2016 - 2020 годы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226,9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3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Государственная программа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на 2015-2020 годы по увековечиванию погибших при защите Отечества и сохранению памяти о жертвах войн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9,5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Непрограммные расходы</a:t>
                      </a: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1 924,8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8913" marR="8913" marT="8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Программные расходы консолидированного бюджета района за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полугодие 2019 года 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25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116632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endParaRPr lang="ru-RU" b="1" i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55576" y="1196753"/>
            <a:ext cx="8136904" cy="17281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ru-RU" sz="3200" b="1" i="1" dirty="0" smtClean="0">
                <a:solidFill>
                  <a:srgbClr val="FFFF00"/>
                </a:solidFill>
                <a:latin typeface="Times New Roman" pitchFamily="18" charset="0"/>
              </a:rPr>
              <a:t>Финансовый отдел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3200" b="1" i="1" dirty="0" smtClean="0">
                <a:solidFill>
                  <a:srgbClr val="FFFF00"/>
                </a:solidFill>
                <a:latin typeface="Times New Roman" pitchFamily="18" charset="0"/>
              </a:rPr>
              <a:t>Быховского райисполкома</a:t>
            </a:r>
          </a:p>
          <a:p>
            <a:pPr>
              <a:buFont typeface="Wingdings" pitchFamily="2" charset="2"/>
              <a:buNone/>
              <a:defRPr/>
            </a:pPr>
            <a:endParaRPr lang="ru-RU" sz="3200" b="1" i="1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None/>
              <a:defRPr/>
            </a:pPr>
            <a:endParaRPr lang="ru-RU" b="1" i="1" dirty="0" smtClean="0">
              <a:solidFill>
                <a:srgbClr val="FFFF00"/>
              </a:solidFill>
              <a:latin typeface="Times New Roman" pitchFamily="18" charset="0"/>
            </a:endParaRPr>
          </a:p>
          <a:p>
            <a:pPr>
              <a:defRPr/>
            </a:pPr>
            <a:endParaRPr lang="ru-RU" b="1" i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924943"/>
            <a:ext cx="3168351" cy="316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59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1556792"/>
            <a:ext cx="8640960" cy="5040560"/>
          </a:xfrm>
        </p:spPr>
        <p:txBody>
          <a:bodyPr>
            <a:normAutofit lnSpcReduction="10000"/>
          </a:bodyPr>
          <a:lstStyle/>
          <a:p>
            <a:pPr marR="45085" indent="540385" algn="just"/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</a:rPr>
              <a:t>В консолидированный бюджет Быховского района за </a:t>
            </a: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                </a:t>
            </a:r>
            <a:r>
              <a:rPr lang="en-US" sz="2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I </a:t>
            </a: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полугодие </a:t>
            </a:r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</a:rPr>
              <a:t>2019 года поступило доходов </a:t>
            </a: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22 868,3 </a:t>
            </a:r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</a:rPr>
              <a:t>тыс. рублей, расходы профинансированы в сумме  </a:t>
            </a: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23 439,5 </a:t>
            </a:r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</a:rPr>
              <a:t>тыс. рублей, дефицит на 1 </a:t>
            </a: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июля </a:t>
            </a:r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</a:rPr>
              <a:t>2019 г. составил  </a:t>
            </a: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571,2 </a:t>
            </a:r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</a:rPr>
              <a:t>тыс. рублей. </a:t>
            </a:r>
          </a:p>
          <a:p>
            <a:pPr marR="45085" indent="457200" algn="just"/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</a:rPr>
              <a:t>Бюджет </a:t>
            </a: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района за </a:t>
            </a:r>
            <a:r>
              <a:rPr lang="en-US" sz="2200" dirty="0">
                <a:solidFill>
                  <a:schemeClr val="tx1"/>
                </a:solidFill>
                <a:latin typeface="Times New Roman"/>
                <a:ea typeface="Times New Roman"/>
              </a:rPr>
              <a:t>I </a:t>
            </a: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полугодие </a:t>
            </a:r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</a:rPr>
              <a:t>2019 по доходам исполнен в объеме </a:t>
            </a: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48,5 </a:t>
            </a:r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</a:rPr>
              <a:t>% к годовому плану .</a:t>
            </a:r>
          </a:p>
          <a:p>
            <a:pPr marR="45085" indent="457200" algn="just"/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</a:rPr>
              <a:t>Собственные доходы поступили в сумме </a:t>
            </a: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9 194,5 </a:t>
            </a:r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</a:rPr>
              <a:t>тыс. рублей, в том числе налоговые доходы в сумме </a:t>
            </a: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7 985,0 </a:t>
            </a:r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</a:rPr>
              <a:t>тыс. рублей, неналоговые доходы в сумме </a:t>
            </a: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1 209,4 </a:t>
            </a:r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</a:rPr>
              <a:t>тыс. рублей.</a:t>
            </a:r>
          </a:p>
          <a:p>
            <a:pPr marR="45085" lvl="0" indent="449580" algn="just">
              <a:buClr>
                <a:srgbClr val="94B6D2"/>
              </a:buClr>
            </a:pPr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</a:rPr>
              <a:t>Безвозмездные поступления из республиканского и областного бюджетов получены в сумме </a:t>
            </a: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13 673,9 </a:t>
            </a:r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</a:rPr>
              <a:t>тыс. рублей, в том числе дотация в сумме </a:t>
            </a: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12 274,4 </a:t>
            </a:r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</a:rPr>
              <a:t>тыс. рублей. </a:t>
            </a:r>
          </a:p>
          <a:p>
            <a:pPr marR="45085" lvl="0" indent="449580" algn="just">
              <a:buClr>
                <a:srgbClr val="94B6D2"/>
              </a:buClr>
            </a:pPr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</a:rPr>
              <a:t>Дотация бюджетам первичного уровня из районного бюджета составила  </a:t>
            </a:r>
            <a:r>
              <a:rPr lang="ru-RU" sz="2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187,3 </a:t>
            </a:r>
            <a:r>
              <a:rPr lang="ru-RU" sz="2200" dirty="0">
                <a:solidFill>
                  <a:schemeClr val="tx1"/>
                </a:solidFill>
                <a:latin typeface="Times New Roman"/>
                <a:ea typeface="Times New Roman"/>
              </a:rPr>
              <a:t>тыс.  рублей.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консолидированного</a:t>
            </a:r>
            <a:r>
              <a:rPr lang="en-US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 Быховского района</a:t>
            </a:r>
            <a:r>
              <a:rPr lang="en-US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en-US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</a:t>
            </a:r>
            <a:r>
              <a:rPr lang="ru-RU" sz="3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года</a:t>
            </a:r>
            <a:endParaRPr lang="ru-RU" sz="3100" b="1" dirty="0"/>
          </a:p>
        </p:txBody>
      </p:sp>
    </p:spTree>
    <p:extLst>
      <p:ext uri="{BB962C8B-B14F-4D97-AF65-F5344CB8AC3E}">
        <p14:creationId xmlns:p14="http://schemas.microsoft.com/office/powerpoint/2010/main" val="969893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508008394"/>
              </p:ext>
            </p:extLst>
          </p:nvPr>
        </p:nvGraphicFramePr>
        <p:xfrm>
          <a:off x="395536" y="908720"/>
          <a:ext cx="8568952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548680"/>
            <a:ext cx="7702550" cy="5334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</a:rPr>
              <a:t>Исполнение бюджета   Быховского  района</a:t>
            </a:r>
            <a:r>
              <a:rPr lang="en-US" sz="2400" b="1" i="1" dirty="0" smtClean="0">
                <a:solidFill>
                  <a:srgbClr val="FFFF00"/>
                </a:solidFill>
                <a:latin typeface="Times New Roman" pitchFamily="18" charset="0"/>
              </a:rPr>
              <a:t/>
            </a:r>
            <a:br>
              <a:rPr lang="en-US" sz="2400" b="1" i="1" dirty="0" smtClean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</a:rPr>
              <a:t> за январь-июнь 2019 года</a:t>
            </a:r>
          </a:p>
        </p:txBody>
      </p:sp>
    </p:spTree>
    <p:extLst>
      <p:ext uri="{BB962C8B-B14F-4D97-AF65-F5344CB8AC3E}">
        <p14:creationId xmlns:p14="http://schemas.microsoft.com/office/powerpoint/2010/main" val="394411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3568" y="407884"/>
            <a:ext cx="8640960" cy="9328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ru-RU" sz="2400" b="1" i="1" dirty="0">
                <a:solidFill>
                  <a:srgbClr val="FFFF00"/>
                </a:solidFill>
                <a:latin typeface="Times New Roman" pitchFamily="18" charset="0"/>
              </a:rPr>
              <a:t>Структура доходов бюджета Быховского района </a:t>
            </a:r>
            <a:r>
              <a:rPr lang="en-US" sz="2400" b="1" i="1" dirty="0">
                <a:solidFill>
                  <a:srgbClr val="FFFF00"/>
                </a:solidFill>
                <a:latin typeface="Times New Roman" pitchFamily="18" charset="0"/>
              </a:rPr>
              <a:t/>
            </a:r>
            <a:br>
              <a:rPr lang="en-US" sz="2400" b="1" i="1" dirty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ru-RU" sz="2400" b="1" i="1" dirty="0">
                <a:solidFill>
                  <a:srgbClr val="FFFF00"/>
                </a:solidFill>
                <a:latin typeface="Times New Roman" pitchFamily="18" charset="0"/>
              </a:rPr>
              <a:t>за январь-июнь  2019 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</a:rPr>
              <a:t>года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019929831"/>
              </p:ext>
            </p:extLst>
          </p:nvPr>
        </p:nvGraphicFramePr>
        <p:xfrm>
          <a:off x="467544" y="941284"/>
          <a:ext cx="8208912" cy="5584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808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476672"/>
            <a:ext cx="7702550" cy="100811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1800" b="1" i="1" dirty="0" smtClean="0">
                <a:solidFill>
                  <a:srgbClr val="FFFF00"/>
                </a:solidFill>
                <a:latin typeface="Times New Roman" pitchFamily="18" charset="0"/>
              </a:rPr>
              <a:t>Структура собственных доходов бюджета Быховского  района                    ( за январь-июнь 2019г. поступление собственных доходов составило       </a:t>
            </a:r>
            <a:br>
              <a:rPr lang="ru-RU" sz="1800" b="1" i="1" dirty="0" smtClean="0">
                <a:solidFill>
                  <a:srgbClr val="FFFF00"/>
                </a:solidFill>
                <a:latin typeface="Times New Roman" pitchFamily="18" charset="0"/>
              </a:rPr>
            </a:br>
            <a:r>
              <a:rPr lang="ru-RU" sz="1800" b="1" i="1" dirty="0" smtClean="0">
                <a:solidFill>
                  <a:srgbClr val="FFFF00"/>
                </a:solidFill>
                <a:latin typeface="Times New Roman" pitchFamily="18" charset="0"/>
              </a:rPr>
              <a:t>9 194, 5 тыс. рублей, рост с учетом роста потребительских цен и без доплаты РУП «</a:t>
            </a:r>
            <a:r>
              <a:rPr lang="ru-RU" sz="1800" b="1" i="1" dirty="0" err="1" smtClean="0">
                <a:solidFill>
                  <a:srgbClr val="FFFF00"/>
                </a:solidFill>
                <a:latin typeface="Times New Roman" pitchFamily="18" charset="0"/>
              </a:rPr>
              <a:t>Могилевэнерго</a:t>
            </a:r>
            <a:r>
              <a:rPr lang="ru-RU" sz="1800" b="1" i="1" dirty="0" smtClean="0">
                <a:solidFill>
                  <a:srgbClr val="FFFF00"/>
                </a:solidFill>
                <a:latin typeface="Times New Roman" pitchFamily="18" charset="0"/>
              </a:rPr>
              <a:t>» составил </a:t>
            </a:r>
            <a:r>
              <a:rPr lang="en-US" sz="1800" b="1" i="1" dirty="0" smtClean="0">
                <a:solidFill>
                  <a:srgbClr val="FFFF00"/>
                </a:solidFill>
                <a:latin typeface="Times New Roman" pitchFamily="18" charset="0"/>
              </a:rPr>
              <a:t>1</a:t>
            </a:r>
            <a:r>
              <a:rPr lang="ru-RU" sz="1800" b="1" i="1" dirty="0" smtClean="0">
                <a:solidFill>
                  <a:srgbClr val="FFFF00"/>
                </a:solidFill>
                <a:latin typeface="Times New Roman" pitchFamily="18" charset="0"/>
              </a:rPr>
              <a:t>0</a:t>
            </a:r>
            <a:r>
              <a:rPr lang="en-US" sz="1800" b="1" i="1" smtClean="0">
                <a:solidFill>
                  <a:srgbClr val="FFFF00"/>
                </a:solidFill>
                <a:latin typeface="Times New Roman" pitchFamily="18" charset="0"/>
              </a:rPr>
              <a:t>5,9</a:t>
            </a:r>
            <a:r>
              <a:rPr lang="ru-RU" sz="1800" b="1" i="1" smtClean="0">
                <a:solidFill>
                  <a:srgbClr val="FFFF00"/>
                </a:solidFill>
                <a:latin typeface="Times New Roman" pitchFamily="18" charset="0"/>
              </a:rPr>
              <a:t>%)</a:t>
            </a:r>
            <a:endParaRPr lang="ru-RU" sz="1800" b="1" i="1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315678944"/>
              </p:ext>
            </p:extLst>
          </p:nvPr>
        </p:nvGraphicFramePr>
        <p:xfrm>
          <a:off x="899592" y="1412776"/>
          <a:ext cx="770485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073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188640"/>
            <a:ext cx="8278614" cy="5334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</a:rPr>
              <a:t>Основные </a:t>
            </a:r>
            <a:r>
              <a:rPr lang="ru-RU" sz="2400" b="1" i="1" dirty="0" err="1" smtClean="0">
                <a:solidFill>
                  <a:srgbClr val="FFFF00"/>
                </a:solidFill>
                <a:latin typeface="Times New Roman" pitchFamily="18" charset="0"/>
              </a:rPr>
              <a:t>бюджетообразующие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</a:rPr>
              <a:t> предприятия района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192318146"/>
              </p:ext>
            </p:extLst>
          </p:nvPr>
        </p:nvGraphicFramePr>
        <p:xfrm>
          <a:off x="179512" y="620688"/>
          <a:ext cx="8712968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37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0432283"/>
              </p:ext>
            </p:extLst>
          </p:nvPr>
        </p:nvGraphicFramePr>
        <p:xfrm>
          <a:off x="395536" y="1442611"/>
          <a:ext cx="8424936" cy="4626864"/>
        </p:xfrm>
        <a:graphic>
          <a:graphicData uri="http://schemas.openxmlformats.org/drawingml/2006/table">
            <a:tbl>
              <a:tblPr firstRow="1" firstCol="1" bandRow="1"/>
              <a:tblGrid>
                <a:gridCol w="2831912"/>
                <a:gridCol w="1840742"/>
                <a:gridCol w="1840742"/>
                <a:gridCol w="991168"/>
                <a:gridCol w="920372"/>
              </a:tblGrid>
              <a:tr h="9212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январь –июнь 2018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(тыс. руб.)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январь –июнь 2019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(тыс. руб.)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Темп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роста </a:t>
                      </a:r>
                      <a:r>
                        <a:rPr lang="ru-RU" sz="15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(%)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откл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(тыс. руб.)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33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ОАО «Следюки»</a:t>
                      </a:r>
                      <a:endParaRPr lang="ru-RU" sz="1800" dirty="0">
                        <a:solidFill>
                          <a:srgbClr val="FF33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27,3</a:t>
                      </a:r>
                      <a:endParaRPr lang="ru-RU" sz="1800" dirty="0"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  <a:endParaRPr lang="ru-RU" sz="1800" dirty="0"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9,2</a:t>
                      </a:r>
                      <a:endParaRPr lang="ru-RU" sz="1800" dirty="0"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-24,8</a:t>
                      </a:r>
                      <a:endParaRPr lang="ru-RU" sz="1800" dirty="0"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33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Филиал «</a:t>
                      </a:r>
                      <a:r>
                        <a:rPr lang="ru-RU" sz="1800" dirty="0" err="1" smtClean="0">
                          <a:solidFill>
                            <a:srgbClr val="FF33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Мокрянский</a:t>
                      </a:r>
                      <a:r>
                        <a:rPr lang="ru-RU" sz="1800" dirty="0" smtClean="0">
                          <a:solidFill>
                            <a:srgbClr val="FF33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800" dirty="0">
                        <a:solidFill>
                          <a:srgbClr val="FF33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36,6</a:t>
                      </a:r>
                      <a:endParaRPr lang="ru-RU" sz="1800" dirty="0"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-0,1</a:t>
                      </a:r>
                      <a:endParaRPr lang="ru-RU" sz="1800" dirty="0"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-37,3</a:t>
                      </a:r>
                      <a:endParaRPr lang="ru-RU" sz="1800" dirty="0"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FF33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ОАО «Бабушкина крынка»</a:t>
                      </a:r>
                      <a:endParaRPr lang="ru-RU" sz="1800" dirty="0">
                        <a:solidFill>
                          <a:srgbClr val="FF33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78,8</a:t>
                      </a:r>
                      <a:endParaRPr lang="ru-RU" sz="1800" dirty="0"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72,0</a:t>
                      </a:r>
                      <a:endParaRPr lang="ru-RU" sz="1800" dirty="0"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91,3</a:t>
                      </a:r>
                      <a:endParaRPr lang="ru-RU" sz="1800" dirty="0"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-6,8</a:t>
                      </a:r>
                      <a:endParaRPr lang="ru-RU" sz="1800" dirty="0"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3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33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Форелевое </a:t>
                      </a:r>
                      <a:r>
                        <a:rPr lang="ru-RU" sz="1800" baseline="0" dirty="0" smtClean="0">
                          <a:solidFill>
                            <a:srgbClr val="FF33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хоз-во «Лахва»</a:t>
                      </a:r>
                      <a:endParaRPr lang="ru-RU" sz="1800" dirty="0">
                        <a:solidFill>
                          <a:srgbClr val="FF33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40,1</a:t>
                      </a:r>
                      <a:endParaRPr lang="ru-RU" sz="1800" dirty="0"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34,2</a:t>
                      </a:r>
                      <a:endParaRPr lang="ru-RU" sz="1800" dirty="0"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85,4</a:t>
                      </a:r>
                      <a:endParaRPr lang="ru-RU" sz="1800" dirty="0"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-5,8</a:t>
                      </a:r>
                      <a:endParaRPr lang="ru-RU" sz="1800" dirty="0"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ГЛХУ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«Быховский лесхоз»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353,3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373,9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105,8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20,6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СЗАО «</a:t>
                      </a:r>
                      <a:r>
                        <a:rPr lang="ru-RU" sz="1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Агролинк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141,3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197,0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139,5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55,8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Филиал</a:t>
                      </a:r>
                      <a:r>
                        <a:rPr lang="ru-RU" sz="18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«</a:t>
                      </a:r>
                      <a:r>
                        <a:rPr lang="ru-RU" sz="1800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Белмит</a:t>
                      </a:r>
                      <a:r>
                        <a:rPr lang="ru-RU" sz="18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217,5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278,9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128,2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61,3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ОАО «</a:t>
                      </a:r>
                      <a:r>
                        <a:rPr lang="ru-RU" sz="180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Торфопредприятие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Днепровское»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90,5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114,5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126,5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24,0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СК «Дуброва»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59,8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83,7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140,0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23,9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0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ОАО «Воронино»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42,0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55,1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131,1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13,1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Перечисление подоходного налога в бюджет по предприятиям района  </a:t>
            </a:r>
            <a:endParaRPr lang="ru-RU" sz="3200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002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237485"/>
              </p:ext>
            </p:extLst>
          </p:nvPr>
        </p:nvGraphicFramePr>
        <p:xfrm>
          <a:off x="683567" y="1484785"/>
          <a:ext cx="7848872" cy="4392487"/>
        </p:xfrm>
        <a:graphic>
          <a:graphicData uri="http://schemas.openxmlformats.org/drawingml/2006/table">
            <a:tbl>
              <a:tblPr/>
              <a:tblGrid>
                <a:gridCol w="3385788"/>
                <a:gridCol w="1419295"/>
                <a:gridCol w="1419295"/>
                <a:gridCol w="1624494"/>
              </a:tblGrid>
              <a:tr h="9793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01.01.2019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тыс.руб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01.07.2019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тыс. руб.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Рост (+), снижение(-) тыс. руб.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687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ОАО "Быховский КОСЗ"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158,6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82,3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-76,3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Филиал "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Мокрянский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293,4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351,9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ООО "Завод полимерной упаковки"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15,5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20,6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5,1</a:t>
                      </a:r>
                      <a:endParaRPr lang="ru-RU" sz="2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ОАО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Следюки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Итого: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477,2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509,4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500" b="1" i="1" dirty="0">
                <a:solidFill>
                  <a:srgbClr val="FFFF00"/>
                </a:solidFill>
              </a:rPr>
              <a:t>Задолженность по налогам в районный бюджет по организациям, находящимся в стадии санации </a:t>
            </a:r>
          </a:p>
        </p:txBody>
      </p:sp>
    </p:spTree>
    <p:extLst>
      <p:ext uri="{BB962C8B-B14F-4D97-AF65-F5344CB8AC3E}">
        <p14:creationId xmlns:p14="http://schemas.microsoft.com/office/powerpoint/2010/main" val="1534347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752528"/>
          </a:xfrm>
        </p:spPr>
        <p:txBody>
          <a:bodyPr>
            <a:normAutofit fontScale="92500" lnSpcReduction="10000"/>
          </a:bodyPr>
          <a:lstStyle/>
          <a:p>
            <a:pPr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Расходы консолидированного бюджета Быховского района за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           </a:t>
            </a:r>
            <a:r>
              <a:rPr lang="en-US" dirty="0" smtClean="0">
                <a:solidFill>
                  <a:schemeClr val="tx1"/>
                </a:solidFill>
                <a:latin typeface="Times New Roman"/>
                <a:ea typeface="Times New Roman"/>
              </a:rPr>
              <a:t>I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полугодие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2019 года составили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23 439,5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тыс. рублей или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49,8%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к уточнённому плану на год.</a:t>
            </a:r>
          </a:p>
          <a:p>
            <a:pPr marR="45085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       Бюджет района в отчетном периоде сохранил социальную направленность: на социальную сферу (без учета расходов на капстроительство) направлено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18 590,5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тыс. рублей, или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79,4% </a:t>
            </a:r>
            <a:r>
              <a:rPr lang="ru-RU" dirty="0">
                <a:solidFill>
                  <a:schemeClr val="tx1"/>
                </a:solidFill>
                <a:latin typeface="Times New Roman"/>
                <a:ea typeface="Times New Roman"/>
              </a:rPr>
              <a:t>объёма расходов бюджета.</a:t>
            </a:r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</a:p>
          <a:p>
            <a:pPr marR="45085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Расходы на финансирование первоочередных расходов бюджета (заработная плата с начислениями, лекарственные средства и изделия медицинского назначения, продукты питания, текущие и капитальные бюджетные трансферты населению, субсидии, оплата коммунальных услуг, обслуживание государственного долга) составили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21 477,2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рублей, или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91,6%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расходов бюджета.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консолидированного бюджета Быховского района за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полугодие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года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036263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  <a:fontScheme name="Волна">
    <a:majorFont>
      <a:latin typeface="Candara"/>
      <a:ea typeface=""/>
      <a:cs typeface=""/>
      <a:font script="Jpan" typeface="HGP明朝E"/>
      <a:font script="Hang" typeface="HY그래픽M"/>
      <a:font script="Hans" typeface="华文新魏"/>
      <a:font script="Hant" typeface="標楷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ndara"/>
      <a:ea typeface=""/>
      <a:cs typeface=""/>
      <a:font script="Jpan" typeface="HGP明朝E"/>
      <a:font script="Hang" typeface="HY그래픽M"/>
      <a:font script="Hans" typeface="华文楷体"/>
      <a:font script="Hant" typeface="標楷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Волна">
    <a:fillStyleLst>
      <a:solidFill>
        <a:schemeClr val="phClr"/>
      </a:solidFill>
      <a:gradFill rotWithShape="1">
        <a:gsLst>
          <a:gs pos="0">
            <a:schemeClr val="phClr">
              <a:tint val="0"/>
            </a:schemeClr>
          </a:gs>
          <a:gs pos="44000">
            <a:schemeClr val="phClr">
              <a:tint val="60000"/>
              <a:satMod val="120000"/>
            </a:schemeClr>
          </a:gs>
          <a:gs pos="100000">
            <a:schemeClr val="phClr">
              <a:tint val="90000"/>
              <a:alpha val="100000"/>
              <a:lumMod val="90000"/>
            </a:schemeClr>
          </a:gs>
        </a:gsLst>
        <a:lin ang="5400000" scaled="0"/>
      </a:gradFill>
      <a:gradFill rotWithShape="1">
        <a:gsLst>
          <a:gs pos="0">
            <a:schemeClr val="phClr">
              <a:tint val="96000"/>
              <a:satMod val="120000"/>
              <a:lumMod val="120000"/>
            </a:schemeClr>
          </a:gs>
          <a:gs pos="100000">
            <a:schemeClr val="phClr">
              <a:shade val="89000"/>
              <a:lumMod val="90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lumMod val="8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a:effectStyle>
      <a:effectStyle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phClr">
              <a:shade val="25000"/>
              <a:satMod val="18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40000">
            <a:schemeClr val="phClr">
              <a:tint val="94000"/>
              <a:shade val="94000"/>
              <a:alpha val="100000"/>
              <a:satMod val="114000"/>
              <a:lumMod val="114000"/>
            </a:schemeClr>
          </a:gs>
          <a:gs pos="74000">
            <a:schemeClr val="phClr">
              <a:tint val="94000"/>
              <a:shade val="94000"/>
              <a:satMod val="128000"/>
              <a:lumMod val="100000"/>
            </a:schemeClr>
          </a:gs>
          <a:gs pos="100000">
            <a:schemeClr val="phClr">
              <a:tint val="98000"/>
              <a:shade val="100000"/>
              <a:hueMod val="98000"/>
              <a:satMod val="100000"/>
              <a:lumMod val="74000"/>
            </a:schemeClr>
          </a:gs>
        </a:gsLst>
        <a:path path="circle">
          <a:fillToRect l="20000" t="-40000" r="20000" b="140000"/>
        </a:path>
      </a:gradFill>
      <a:blipFill rotWithShape="1">
        <a:blip xmlns:r="http://schemas.openxmlformats.org/officeDocument/2006/relationships" r:embed="rId1">
          <a:duotone>
            <a:schemeClr val="phClr">
              <a:tint val="96000"/>
              <a:satMod val="130000"/>
              <a:lumMod val="50000"/>
            </a:schemeClr>
            <a:schemeClr val="phClr">
              <a:tint val="96000"/>
              <a:satMod val="114000"/>
              <a:lumMod val="114000"/>
            </a:schemeClr>
          </a:duotone>
        </a:blip>
        <a:stretch/>
      </a:blipFill>
    </a:bgFillStyleLst>
  </a:fmtScheme>
</a:themeOverride>
</file>

<file path=ppt/theme/themeOverride2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  <a:fontScheme name="Волна">
    <a:majorFont>
      <a:latin typeface="Candara"/>
      <a:ea typeface=""/>
      <a:cs typeface=""/>
      <a:font script="Jpan" typeface="HGP明朝E"/>
      <a:font script="Hang" typeface="HY그래픽M"/>
      <a:font script="Hans" typeface="华文新魏"/>
      <a:font script="Hant" typeface="標楷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ndara"/>
      <a:ea typeface=""/>
      <a:cs typeface=""/>
      <a:font script="Jpan" typeface="HGP明朝E"/>
      <a:font script="Hang" typeface="HY그래픽M"/>
      <a:font script="Hans" typeface="华文楷体"/>
      <a:font script="Hant" typeface="標楷體"/>
      <a:font script="Arab" typeface="Arial"/>
      <a:font script="Hebr" typeface="Arial"/>
      <a:font script="Thai" typeface="Kodchiang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Волна">
    <a:fillStyleLst>
      <a:solidFill>
        <a:schemeClr val="phClr"/>
      </a:solidFill>
      <a:gradFill rotWithShape="1">
        <a:gsLst>
          <a:gs pos="0">
            <a:schemeClr val="phClr">
              <a:tint val="0"/>
            </a:schemeClr>
          </a:gs>
          <a:gs pos="44000">
            <a:schemeClr val="phClr">
              <a:tint val="60000"/>
              <a:satMod val="120000"/>
            </a:schemeClr>
          </a:gs>
          <a:gs pos="100000">
            <a:schemeClr val="phClr">
              <a:tint val="90000"/>
              <a:alpha val="100000"/>
              <a:lumMod val="90000"/>
            </a:schemeClr>
          </a:gs>
        </a:gsLst>
        <a:lin ang="5400000" scaled="0"/>
      </a:gradFill>
      <a:gradFill rotWithShape="1">
        <a:gsLst>
          <a:gs pos="0">
            <a:schemeClr val="phClr">
              <a:tint val="96000"/>
              <a:satMod val="120000"/>
              <a:lumMod val="120000"/>
            </a:schemeClr>
          </a:gs>
          <a:gs pos="100000">
            <a:schemeClr val="phClr">
              <a:shade val="89000"/>
              <a:lumMod val="90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lumMod val="8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a:effectStyle>
      <a:effectStyle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phClr">
              <a:shade val="25000"/>
              <a:satMod val="18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40000">
            <a:schemeClr val="phClr">
              <a:tint val="94000"/>
              <a:shade val="94000"/>
              <a:alpha val="100000"/>
              <a:satMod val="114000"/>
              <a:lumMod val="114000"/>
            </a:schemeClr>
          </a:gs>
          <a:gs pos="74000">
            <a:schemeClr val="phClr">
              <a:tint val="94000"/>
              <a:shade val="94000"/>
              <a:satMod val="128000"/>
              <a:lumMod val="100000"/>
            </a:schemeClr>
          </a:gs>
          <a:gs pos="100000">
            <a:schemeClr val="phClr">
              <a:tint val="98000"/>
              <a:shade val="100000"/>
              <a:hueMod val="98000"/>
              <a:satMod val="100000"/>
              <a:lumMod val="74000"/>
            </a:schemeClr>
          </a:gs>
        </a:gsLst>
        <a:path path="circle">
          <a:fillToRect l="20000" t="-40000" r="20000" b="140000"/>
        </a:path>
      </a:gradFill>
      <a:blipFill rotWithShape="1">
        <a:blip xmlns:r="http://schemas.openxmlformats.org/officeDocument/2006/relationships" r:embed="rId1">
          <a:duotone>
            <a:schemeClr val="phClr">
              <a:tint val="96000"/>
              <a:satMod val="130000"/>
              <a:lumMod val="50000"/>
            </a:schemeClr>
            <a:schemeClr val="phClr">
              <a:tint val="96000"/>
              <a:satMod val="114000"/>
              <a:lumMod val="114000"/>
            </a:schemeClr>
          </a:duotone>
        </a:blip>
        <a:stretch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6438</TotalTime>
  <Words>1158</Words>
  <Application>Microsoft Office PowerPoint</Application>
  <PresentationFormat>Экран (4:3)</PresentationFormat>
  <Paragraphs>274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Волна</vt:lpstr>
      <vt:lpstr>ИСПОЛНЕНИЕ БЮДЖЕТА БЫХОВСКОГО РАЙОНА                  ЗА 1 ПОЛУГОДИЕ 2019 ГОДА ДЛЯ ГРАЖДАН</vt:lpstr>
      <vt:lpstr>Доходы консолидированного бюджета  Быховского района за I полугодие 2019 года</vt:lpstr>
      <vt:lpstr>Исполнение бюджета   Быховского  района  за январь-июнь 2019 года</vt:lpstr>
      <vt:lpstr>Презентация PowerPoint</vt:lpstr>
      <vt:lpstr>Структура собственных доходов бюджета Быховского  района                    ( за январь-июнь 2019г. поступление собственных доходов составило        9 194, 5 тыс. рублей, рост с учетом роста потребительских цен и без доплаты РУП «Могилевэнерго» составил 105,9%)</vt:lpstr>
      <vt:lpstr>Основные бюджетообразующие предприятия района</vt:lpstr>
      <vt:lpstr>Перечисление подоходного налога в бюджет по предприятиям района  </vt:lpstr>
      <vt:lpstr>Задолженность по налогам в районный бюджет по организациям, находящимся в стадии санации </vt:lpstr>
      <vt:lpstr>Расходы консолидированного бюджета Быховского района за I полугодие 2019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Дебиторская задолженность Быховский  УКП «Жилкомхоз»  (за коммунальные услуги)</vt:lpstr>
      <vt:lpstr>   Потери бюджета за  январь-июнь 2019 г </vt:lpstr>
      <vt:lpstr>Объем долговых обязательств органов местного управления и самоуправления</vt:lpstr>
      <vt:lpstr>Программные расходы консолидированного бюджета района за I полугодие 2019 года 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Картузова</cp:lastModifiedBy>
  <cp:revision>745</cp:revision>
  <cp:lastPrinted>2019-07-19T05:15:50Z</cp:lastPrinted>
  <dcterms:created xsi:type="dcterms:W3CDTF">2015-12-27T14:26:40Z</dcterms:created>
  <dcterms:modified xsi:type="dcterms:W3CDTF">2019-09-18T14:10:05Z</dcterms:modified>
</cp:coreProperties>
</file>