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301" r:id="rId3"/>
    <p:sldId id="261" r:id="rId4"/>
    <p:sldId id="297" r:id="rId5"/>
    <p:sldId id="264" r:id="rId6"/>
    <p:sldId id="284" r:id="rId7"/>
    <p:sldId id="295" r:id="rId8"/>
    <p:sldId id="282" r:id="rId9"/>
    <p:sldId id="302" r:id="rId10"/>
    <p:sldId id="258" r:id="rId11"/>
    <p:sldId id="259" r:id="rId12"/>
    <p:sldId id="283" r:id="rId13"/>
    <p:sldId id="293" r:id="rId14"/>
    <p:sldId id="287" r:id="rId15"/>
    <p:sldId id="296" r:id="rId16"/>
    <p:sldId id="291" r:id="rId17"/>
    <p:sldId id="300" r:id="rId18"/>
    <p:sldId id="299" r:id="rId19"/>
    <p:sldId id="288" r:id="rId20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66FF"/>
    <a:srgbClr val="000000"/>
    <a:srgbClr val="FF3300"/>
    <a:srgbClr val="FFFF00"/>
    <a:srgbClr val="FF66FF"/>
    <a:srgbClr val="F373E4"/>
    <a:srgbClr val="CC99FF"/>
    <a:srgbClr val="FF7C8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307" autoAdjust="0"/>
  </p:normalViewPr>
  <p:slideViewPr>
    <p:cSldViewPr>
      <p:cViewPr>
        <p:scale>
          <a:sx n="85" d="100"/>
          <a:sy n="85" d="100"/>
        </p:scale>
        <p:origin x="-1368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630070088829"/>
          <c:y val="7.1311719453454908E-2"/>
          <c:w val="0.83475482182651972"/>
          <c:h val="0.73875441406651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Уточненный план          январь-июнь  2019 года (тыс. руб.)</c:v>
                </c:pt>
              </c:strCache>
            </c:strRef>
          </c:tx>
          <c:spPr>
            <a:solidFill>
              <a:srgbClr val="6600FF"/>
            </a:solidFill>
          </c:spPr>
          <c:invertIfNegative val="0"/>
          <c:dLbls>
            <c:dLbl>
              <c:idx val="2"/>
              <c:layout>
                <c:manualLayout>
                  <c:x val="-2.2334469839485623E-2"/>
                  <c:y val="6.9209609621434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23365.4</c:v>
                </c:pt>
                <c:pt idx="1">
                  <c:v>24468.1</c:v>
                </c:pt>
                <c:pt idx="2">
                  <c:v>-1102.6999999999971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Исполнено январь-июнь 2019 года (тыс. руб.)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0672920400148774E-3"/>
                  <c:y val="-8.9302665385983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774E-3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49079327321393E-3"/>
                  <c:y val="6.6976383777329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22868.3</c:v>
                </c:pt>
                <c:pt idx="1">
                  <c:v>23439.5</c:v>
                </c:pt>
                <c:pt idx="2">
                  <c:v>-571.20000000000073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4752128"/>
        <c:axId val="114942720"/>
      </c:barChart>
      <c:catAx>
        <c:axId val="1147521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14942720"/>
        <c:crosses val="autoZero"/>
        <c:auto val="1"/>
        <c:lblAlgn val="ctr"/>
        <c:lblOffset val="100"/>
        <c:tickLblSkip val="1"/>
        <c:noMultiLvlLbl val="0"/>
      </c:catAx>
      <c:valAx>
        <c:axId val="114942720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752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803915344606904"/>
          <c:y val="7.4563620919757156E-2"/>
          <c:w val="0.28713995546388565"/>
          <c:h val="0.5552435102147581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4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год (тыс.руб.)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Неналоговые доходы</c:v>
                </c:pt>
                <c:pt idx="2">
                  <c:v>Налоговые доходы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28431.4</c:v>
                </c:pt>
                <c:pt idx="1">
                  <c:v>1886</c:v>
                </c:pt>
                <c:pt idx="2">
                  <c:v>16804.099999999999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 январь-июнь 2019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10557796643664E-2"/>
                  <c:y val="-2.196482445781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Неналоговые доходы</c:v>
                </c:pt>
                <c:pt idx="2">
                  <c:v>Налоговые доходы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14457.8</c:v>
                </c:pt>
                <c:pt idx="1">
                  <c:v>1089.8</c:v>
                </c:pt>
                <c:pt idx="2">
                  <c:v>7817.9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(тыс.руб.)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Неналоговые доходы</c:v>
                </c:pt>
                <c:pt idx="2">
                  <c:v>Налоговые доходы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13673.9</c:v>
                </c:pt>
                <c:pt idx="1">
                  <c:v>1209.4000000000001</c:v>
                </c:pt>
                <c:pt idx="2">
                  <c:v>7985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66647296"/>
        <c:axId val="167010688"/>
        <c:axId val="0"/>
      </c:bar3DChart>
      <c:catAx>
        <c:axId val="1666472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010688"/>
        <c:crosses val="autoZero"/>
        <c:auto val="1"/>
        <c:lblAlgn val="ctr"/>
        <c:lblOffset val="100"/>
        <c:noMultiLvlLbl val="0"/>
      </c:catAx>
      <c:valAx>
        <c:axId val="167010688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6472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164652757880703"/>
          <c:y val="4.5768311945072221E-2"/>
          <c:w val="0.57050106031103753"/>
          <c:h val="0.1409512075443315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январь-июнь 2018  (тыс. руб)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123,5 %</c:v>
                </c:pt>
                <c:pt idx="1">
                  <c:v>Прочие налоговые доходы 164,9%</c:v>
                </c:pt>
                <c:pt idx="2">
                  <c:v>Налоги из выручки  124,1 %</c:v>
                </c:pt>
                <c:pt idx="3">
                  <c:v>Налог на прибыль -104,3%</c:v>
                </c:pt>
                <c:pt idx="4">
                  <c:v>Налоги на собственность  42,5%</c:v>
                </c:pt>
                <c:pt idx="5">
                  <c:v>Налог на добавленную стоимость 98,6%</c:v>
                </c:pt>
                <c:pt idx="6">
                  <c:v>Подоходный налог  106,7 %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979.4</c:v>
                </c:pt>
                <c:pt idx="1">
                  <c:v>82.8</c:v>
                </c:pt>
                <c:pt idx="2">
                  <c:v>1157</c:v>
                </c:pt>
                <c:pt idx="3">
                  <c:v>90.8</c:v>
                </c:pt>
                <c:pt idx="4">
                  <c:v>2249.6</c:v>
                </c:pt>
                <c:pt idx="5">
                  <c:v>1816.7</c:v>
                </c:pt>
                <c:pt idx="6">
                  <c:v>3557.9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январь-июнь 2019 (тыс. руб.)</c:v>
                </c:pt>
              </c:strCache>
            </c:strRef>
          </c:tx>
          <c:spPr>
            <a:solidFill>
              <a:srgbClr val="6600FF"/>
            </a:solidFill>
          </c:spPr>
          <c:invertIfNegative val="0"/>
          <c:dLbls>
            <c:dLbl>
              <c:idx val="3"/>
              <c:layout>
                <c:manualLayout>
                  <c:x val="1.6483111429986491E-3"/>
                  <c:y val="2.799512576204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123,5 %</c:v>
                </c:pt>
                <c:pt idx="1">
                  <c:v>Прочие налоговые доходы 164,9%</c:v>
                </c:pt>
                <c:pt idx="2">
                  <c:v>Налоги из выручки  124,1 %</c:v>
                </c:pt>
                <c:pt idx="3">
                  <c:v>Налог на прибыль -104,3%</c:v>
                </c:pt>
                <c:pt idx="4">
                  <c:v>Налоги на собственность  42,5%</c:v>
                </c:pt>
                <c:pt idx="5">
                  <c:v>Налог на добавленную стоимость 98,6%</c:v>
                </c:pt>
                <c:pt idx="6">
                  <c:v>Подоходный налог  106,7 %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1209.4000000000001</c:v>
                </c:pt>
                <c:pt idx="1">
                  <c:v>101.6</c:v>
                </c:pt>
                <c:pt idx="2">
                  <c:v>1436.1</c:v>
                </c:pt>
                <c:pt idx="3">
                  <c:v>-94.7</c:v>
                </c:pt>
                <c:pt idx="4">
                  <c:v>955.5</c:v>
                </c:pt>
                <c:pt idx="5">
                  <c:v>1791.1</c:v>
                </c:pt>
                <c:pt idx="6">
                  <c:v>3795.5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961728"/>
        <c:axId val="167963648"/>
      </c:barChart>
      <c:catAx>
        <c:axId val="167961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Times New Roman" panose="02020603050405020304" pitchFamily="18" charset="0"/>
              </a:defRPr>
            </a:pPr>
            <a:endParaRPr lang="ru-RU"/>
          </a:p>
        </c:txPr>
        <c:crossAx val="167963648"/>
        <c:crosses val="autoZero"/>
        <c:auto val="1"/>
        <c:lblAlgn val="ctr"/>
        <c:lblOffset val="100"/>
        <c:noMultiLvlLbl val="0"/>
      </c:catAx>
      <c:valAx>
        <c:axId val="1679636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79617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3366FF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53471239651058056"/>
          <c:h val="0.798435094513308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9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Лист1!$A$2:$A$12</c:f>
              <c:strCache>
                <c:ptCount val="11"/>
                <c:pt idx="0">
                  <c:v>Филиал "Белмит" 619,2 тыс. руб.</c:v>
                </c:pt>
                <c:pt idx="1">
                  <c:v>СЗАО "Агролинк" 337,2 тыс. руб.</c:v>
                </c:pt>
                <c:pt idx="2">
                  <c:v>ГЛХУ "Быховский лесхоз" 319,7 тыс. руб.</c:v>
                </c:pt>
                <c:pt idx="3">
                  <c:v>УКП "Жилкомхоз" 306,3 тыс. руб.</c:v>
                </c:pt>
                <c:pt idx="4">
                  <c:v>РУП "Могилевэнерго"          -237,1тыс.руб.</c:v>
                </c:pt>
                <c:pt idx="5">
                  <c:v>ОАО "Торфопредприятие Днепровское" 134,2 тыс. руб.</c:v>
                </c:pt>
                <c:pt idx="6">
                  <c:v>УПКП "Быховрайводоканал" -193,9 тыс. руб.</c:v>
                </c:pt>
                <c:pt idx="7">
                  <c:v>Сельскохозяйственные организации-421,1 тыс.руб.</c:v>
                </c:pt>
                <c:pt idx="8">
                  <c:v>ИП 445,2 тыс. руб.</c:v>
                </c:pt>
                <c:pt idx="9">
                  <c:v>прочие коммерческие организации 919,4 тыс. руб.</c:v>
                </c:pt>
                <c:pt idx="10">
                  <c:v>физические лица и прочие организации 5 261,2 тыс. руб.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8.4000000000000005E-2</c:v>
                </c:pt>
                <c:pt idx="1">
                  <c:v>4.5999999999999999E-2</c:v>
                </c:pt>
                <c:pt idx="2">
                  <c:v>4.2999999999999997E-2</c:v>
                </c:pt>
                <c:pt idx="3">
                  <c:v>4.1000000000000002E-2</c:v>
                </c:pt>
                <c:pt idx="4">
                  <c:v>3.2000000000000001E-2</c:v>
                </c:pt>
                <c:pt idx="5">
                  <c:v>1.7999999999999999E-2</c:v>
                </c:pt>
                <c:pt idx="6">
                  <c:v>2.5999999999999999E-2</c:v>
                </c:pt>
                <c:pt idx="7">
                  <c:v>5.7000000000000002E-2</c:v>
                </c:pt>
                <c:pt idx="8">
                  <c:v>0.06</c:v>
                </c:pt>
                <c:pt idx="9">
                  <c:v>0.1</c:v>
                </c:pt>
                <c:pt idx="10">
                  <c:v>0.53700000000000003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55292501935046701"/>
          <c:y val="0"/>
          <c:w val="0.4456173831925011"/>
          <c:h val="1"/>
        </c:manualLayout>
      </c:layout>
      <c:overlay val="0"/>
      <c:spPr>
        <a:ln>
          <a:solidFill>
            <a:schemeClr val="accent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январь-июнь 2019 года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i="1" u="none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функциональной классификации</a:t>
            </a:r>
            <a:r>
              <a:rPr lang="ru-RU" b="0" i="1" u="none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расходов бюджета</a:t>
            </a:r>
          </a:p>
        </c:rich>
      </c:tx>
      <c:layout>
        <c:manualLayout>
          <c:xMode val="edge"/>
          <c:yMode val="edge"/>
          <c:x val="0.10795252441605462"/>
          <c:y val="1.16775452757739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23712491329155"/>
          <c:y val="0.18947416336456444"/>
          <c:w val="0.60559225912340275"/>
          <c:h val="0.800727542618721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rgbClr val="6600FF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7C80"/>
              </a:solidFill>
            </c:spPr>
          </c:dPt>
          <c:dLbls>
            <c:dLbl>
              <c:idx val="3"/>
              <c:layout>
                <c:manualLayout>
                  <c:x val="1.6074427771330731E-2"/>
                  <c:y val="-2.5599933340739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2444462286636686"/>
                  <c:y val="0.10168700391314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301441296438582E-2"/>
                  <c:y val="1.34711671905726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 </c:v>
                </c:pt>
                <c:pt idx="1">
                  <c:v>Жилищно-коммунальные услуги и жилищное строительство                                       </c:v>
                </c:pt>
                <c:pt idx="2">
                  <c:v>Общегосударственная деятельность          </c:v>
                </c:pt>
                <c:pt idx="3">
                  <c:v>Национальная экономика                         </c:v>
                </c:pt>
                <c:pt idx="4">
                  <c:v>Социальная политика                                                           </c:v>
                </c:pt>
                <c:pt idx="5">
                  <c:v>Физическая культура, спорт, культура и средства массовой информации </c:v>
                </c:pt>
                <c:pt idx="6">
                  <c:v>Здравоохранение 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0.41599999999999998</c:v>
                </c:pt>
                <c:pt idx="1">
                  <c:v>0.105</c:v>
                </c:pt>
                <c:pt idx="2">
                  <c:v>7.3999999999999996E-2</c:v>
                </c:pt>
                <c:pt idx="3">
                  <c:v>2.7E-2</c:v>
                </c:pt>
                <c:pt idx="4">
                  <c:v>8.5999999999999993E-2</c:v>
                </c:pt>
                <c:pt idx="5">
                  <c:v>7.0999999999999994E-2</c:v>
                </c:pt>
                <c:pt idx="6">
                  <c:v>0.221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8.892569359706998E-3"/>
          <c:y val="0.15568085027589526"/>
          <c:w val="0.34233579555586263"/>
          <c:h val="0.84431914972410471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январь-июнь</a:t>
            </a:r>
            <a:r>
              <a:rPr lang="ru-RU" baseline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2019 года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экономической классификации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расходов бюджета</a:t>
            </a:r>
          </a:p>
        </c:rich>
      </c:tx>
      <c:layout>
        <c:manualLayout>
          <c:xMode val="edge"/>
          <c:yMode val="edge"/>
          <c:x val="9.3131575483209619E-2"/>
          <c:y val="1.1628744547309151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690780389480538E-2"/>
          <c:y val="0.19606475348892857"/>
          <c:w val="0.55224197778211381"/>
          <c:h val="0.75536546386289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7C80"/>
              </a:solidFill>
            </c:spPr>
          </c:dPt>
          <c:dPt>
            <c:idx val="1"/>
            <c:bubble3D val="0"/>
            <c:spPr>
              <a:solidFill>
                <a:srgbClr val="6600FF"/>
              </a:solidFill>
            </c:spPr>
          </c:dPt>
          <c:dPt>
            <c:idx val="2"/>
            <c:bubble3D val="0"/>
            <c:spPr>
              <a:solidFill>
                <a:srgbClr val="FF9933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dPt>
          <c:dPt>
            <c:idx val="9"/>
            <c:bubble3D val="0"/>
            <c:spPr>
              <a:solidFill>
                <a:srgbClr val="F373E4"/>
              </a:solidFill>
            </c:spPr>
          </c:dPt>
          <c:dLbls>
            <c:dLbl>
              <c:idx val="0"/>
              <c:layout>
                <c:manualLayout>
                  <c:x val="-9.5979064884480617E-2"/>
                  <c:y val="1.10586003264594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5274913431654186E-3"/>
                  <c:y val="1.61865409337912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34282371986679E-3"/>
                  <c:y val="-2.38786044529850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9539537623737411E-3"/>
                  <c:y val="-1.34347099406537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4133583663439823E-3"/>
                  <c:y val="6.697973729414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0269629238207894E-2"/>
                  <c:y val="-1.438713769288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5635741686964751E-3"/>
                  <c:y val="-1.22286473664098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0843799801889426E-2"/>
                  <c:y val="-2.36240539817920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3.3125404366835032E-2"/>
                  <c:y val="-1.98413546236010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5.1334048784495469E-2"/>
                  <c:y val="5.319311285315062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плата и взносы (отчисления) на соц.страхование            (14 542,4тыс.руб.)</c:v>
                </c:pt>
                <c:pt idx="1">
                  <c:v>Субсидии (2 211,6тыс.руб.)</c:v>
                </c:pt>
                <c:pt idx="2">
                  <c:v>Оплата коммунальных услуг                  (2 624,7 тыс.руб.)</c:v>
                </c:pt>
                <c:pt idx="3">
                  <c:v>Лекарственные средства и изделия медицинского назначения (331,7 тыс. рублей)</c:v>
                </c:pt>
                <c:pt idx="4">
                  <c:v>Текущие  и капитальные бюджетные трансферты населению (1 910,7 тыс.руб.)</c:v>
                </c:pt>
                <c:pt idx="5">
                  <c:v>Текущее содержание сооружений благоустройства 342,3 тыс.руб.)</c:v>
                </c:pt>
                <c:pt idx="6">
                  <c:v>Обслуживание ценных бумаг                 (805,4 тыс.руб.)</c:v>
                </c:pt>
                <c:pt idx="7">
                  <c:v>Продукты питания (358,3 тыс.руб.)</c:v>
                </c:pt>
                <c:pt idx="8">
                  <c:v>Транспортные услуги (239,7 тыс.руб.)</c:v>
                </c:pt>
                <c:pt idx="9">
                  <c:v>Иные расходы (1036,9тыс. руб.)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14542.4</c:v>
                </c:pt>
                <c:pt idx="1">
                  <c:v>2211.6</c:v>
                </c:pt>
                <c:pt idx="2">
                  <c:v>2624.7</c:v>
                </c:pt>
                <c:pt idx="3">
                  <c:v>331.7</c:v>
                </c:pt>
                <c:pt idx="4">
                  <c:v>1910.7</c:v>
                </c:pt>
                <c:pt idx="5">
                  <c:v>342.3</c:v>
                </c:pt>
                <c:pt idx="6">
                  <c:v>805.4</c:v>
                </c:pt>
                <c:pt idx="7">
                  <c:v>358.3</c:v>
                </c:pt>
                <c:pt idx="8">
                  <c:v>239.7</c:v>
                </c:pt>
                <c:pt idx="9">
                  <c:v>1036.9000000000001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885753123602517"/>
          <c:y val="0.15387621766079712"/>
          <c:w val="0.33447252359448387"/>
          <c:h val="0.82375035252493312"/>
        </c:manualLayout>
      </c:layout>
      <c:overlay val="0"/>
      <c:txPr>
        <a:bodyPr/>
        <a:lstStyle/>
        <a:p>
          <a:pPr>
            <a:defRPr sz="1300" kern="800" cap="none" spc="0" normalizeH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4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 за январь-июнь  2018 г (тыс. руб.)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42.3</c:v>
                </c:pt>
                <c:pt idx="1">
                  <c:v>207.2</c:v>
                </c:pt>
                <c:pt idx="2">
                  <c:v>47.5</c:v>
                </c:pt>
                <c:pt idx="3">
                  <c:v>44.6</c:v>
                </c:pt>
                <c:pt idx="4">
                  <c:v>42.9</c:v>
                </c:pt>
                <c:pt idx="5">
                  <c:v>21.8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 за  январь-июнь 2019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10557796643664E-2"/>
                  <c:y val="-2.196482445781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59</c:v>
                </c:pt>
                <c:pt idx="1">
                  <c:v>202.1</c:v>
                </c:pt>
                <c:pt idx="2">
                  <c:v>35.4</c:v>
                </c:pt>
                <c:pt idx="3">
                  <c:v>48.2</c:v>
                </c:pt>
                <c:pt idx="4">
                  <c:v>58.2</c:v>
                </c:pt>
                <c:pt idx="5">
                  <c:v>32.700000000000003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уточненный план январь-июнь  2019 г. (тыс. руб.)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58.2</c:v>
                </c:pt>
                <c:pt idx="1">
                  <c:v>230</c:v>
                </c:pt>
                <c:pt idx="2">
                  <c:v>35.1</c:v>
                </c:pt>
                <c:pt idx="3">
                  <c:v>45</c:v>
                </c:pt>
                <c:pt idx="4">
                  <c:v>48.2</c:v>
                </c:pt>
                <c:pt idx="5">
                  <c:v>32.700000000000003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0716928"/>
        <c:axId val="60718464"/>
        <c:axId val="0"/>
      </c:bar3DChart>
      <c:catAx>
        <c:axId val="607169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718464"/>
        <c:crosses val="autoZero"/>
        <c:auto val="1"/>
        <c:lblAlgn val="ctr"/>
        <c:lblOffset val="100"/>
        <c:noMultiLvlLbl val="0"/>
      </c:catAx>
      <c:valAx>
        <c:axId val="60718464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716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164652757880703"/>
          <c:y val="4.5768311945072221E-2"/>
          <c:w val="0.57050106031103753"/>
          <c:h val="0.1409512075443315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219042674286271"/>
          <c:y val="2.6859929983449514E-2"/>
          <c:w val="0.54774799362052351"/>
          <c:h val="0.911309164908049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01.07.2019          тыс.рублей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1.509154686810594E-2"/>
                  <c:y val="4.3929648915629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596187455479828E-3"/>
                  <c:y val="9.288113798428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335032614703097E-17"/>
                  <c:y val="6.5894473373444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352.4</c:v>
                </c:pt>
                <c:pt idx="1">
                  <c:v>877.6</c:v>
                </c:pt>
                <c:pt idx="2">
                  <c:v>1412.5</c:v>
                </c:pt>
                <c:pt idx="3">
                  <c:v>1081.4000000000001</c:v>
                </c:pt>
                <c:pt idx="4">
                  <c:v>286.39999999999998</c:v>
                </c:pt>
                <c:pt idx="5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01.01.2019 тыс. рублей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2.4146474988969505E-2"/>
                  <c:y val="1.317889467468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76374276330032E-3"/>
                  <c:y val="1.694271317209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16294781725141E-3"/>
                  <c:y val="-1.5179609679265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850096205038647E-3"/>
                  <c:y val="7.8045689183119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662770057865559E-3"/>
                  <c:y val="-1.099392123445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274640604317821E-3"/>
                  <c:y val="-1.42201093388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6"/>
                <c:pt idx="0">
                  <c:v>370.1</c:v>
                </c:pt>
                <c:pt idx="1">
                  <c:v>777.4</c:v>
                </c:pt>
                <c:pt idx="2">
                  <c:v>1171.3</c:v>
                </c:pt>
                <c:pt idx="3">
                  <c:v>882.3</c:v>
                </c:pt>
                <c:pt idx="4">
                  <c:v>213.8</c:v>
                </c:pt>
                <c:pt idx="5">
                  <c:v>43.5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5123712"/>
        <c:axId val="95136000"/>
      </c:barChart>
      <c:catAx>
        <c:axId val="951237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136000"/>
        <c:crosses val="autoZero"/>
        <c:auto val="1"/>
        <c:lblAlgn val="ctr"/>
        <c:lblOffset val="100"/>
        <c:noMultiLvlLbl val="0"/>
      </c:catAx>
      <c:valAx>
        <c:axId val="95136000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12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585303183441"/>
          <c:y val="7.4270302030972138E-2"/>
          <c:w val="0.20054459914645115"/>
          <c:h val="0.27519180720222969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56585293019086"/>
          <c:y val="2.4180587005258943E-2"/>
          <c:w val="0.62726281038815801"/>
          <c:h val="0.91130909490651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январь-июнь  2018г.   тыс.рублей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1.509154686810594E-2"/>
                  <c:y val="4.3929648915629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596187455479828E-3"/>
                  <c:y val="9.288113798428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335032614703097E-17"/>
                  <c:y val="6.5894473373444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32</c:v>
                </c:pt>
                <c:pt idx="1">
                  <c:v>1.5</c:v>
                </c:pt>
                <c:pt idx="2">
                  <c:v>12.8</c:v>
                </c:pt>
                <c:pt idx="3">
                  <c:v>42</c:v>
                </c:pt>
                <c:pt idx="4">
                  <c:v>51.4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январь-июнь 2019 г.   тыс. рублей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2.4146474988969505E-2"/>
                  <c:y val="1.317889467468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76374276330032E-3"/>
                  <c:y val="1.694271317209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16294781725141E-3"/>
                  <c:y val="-1.5179609679265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850096205038647E-3"/>
                  <c:y val="7.8045689183119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662770057865559E-3"/>
                  <c:y val="-1.099392123445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274640604317821E-3"/>
                  <c:y val="-1.42201093388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17.7</c:v>
                </c:pt>
                <c:pt idx="1">
                  <c:v>0</c:v>
                </c:pt>
                <c:pt idx="2">
                  <c:v>10.7</c:v>
                </c:pt>
                <c:pt idx="3">
                  <c:v>12.6</c:v>
                </c:pt>
                <c:pt idx="4">
                  <c:v>46.8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7293056"/>
        <c:axId val="97294592"/>
      </c:barChart>
      <c:catAx>
        <c:axId val="972930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294592"/>
        <c:crosses val="autoZero"/>
        <c:auto val="1"/>
        <c:lblAlgn val="ctr"/>
        <c:lblOffset val="100"/>
        <c:noMultiLvlLbl val="0"/>
      </c:catAx>
      <c:valAx>
        <c:axId val="97294592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293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03065090545128"/>
          <c:y val="0.5045421975225034"/>
          <c:w val="0.36969349094548715"/>
          <c:h val="0.20258024421909426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0.38095</cdr:y>
    </cdr:from>
    <cdr:to>
      <cdr:x>0.28677</cdr:x>
      <cdr:y>0.53213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2304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0.07438</cdr:x>
      <cdr:y>0.27381</cdr:y>
    </cdr:from>
    <cdr:to>
      <cdr:x>0.17355</cdr:x>
      <cdr:y>0.38095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8072" y="1656184"/>
          <a:ext cx="86409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53,7 %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8241A-818A-4974-AB84-B228D34A1BA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6B085-CC68-45A3-B689-A7BB00129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7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B085-CC68-45A3-B689-A7BB0012983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5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oblast45.ru/uploads/publications/1545/fed7c7418dd0f5b0d055843e437c01ec4c2b23a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636912"/>
            <a:ext cx="6768752" cy="325146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016" y="980728"/>
            <a:ext cx="7772400" cy="14401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ИСПОЛНЕНИЕ БЮДЖЕТА</a:t>
            </a: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БЫХОВСКОГО РАЙОНА                  ЗА 1 ПОЛУГОДИЕ 2019 ГОДА</a:t>
            </a:r>
            <a:b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</a:rPr>
              <a:t>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3627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47110973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90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5948946"/>
              </p:ext>
            </p:extLst>
          </p:nvPr>
        </p:nvGraphicFramePr>
        <p:xfrm>
          <a:off x="395536" y="116632"/>
          <a:ext cx="856895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7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407884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Динамика поступления доходов от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внебюджетной деятельности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54239737"/>
              </p:ext>
            </p:extLst>
          </p:nvPr>
        </p:nvGraphicFramePr>
        <p:xfrm>
          <a:off x="467544" y="941284"/>
          <a:ext cx="8208912" cy="558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6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3157" y="404664"/>
            <a:ext cx="864096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Просроченная задолженность по бюджетным ссудам                                       на 01.0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7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.2019 г.  –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4 055,9 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тыс. рублей</a:t>
            </a:r>
          </a:p>
          <a:p>
            <a:pPr>
              <a:defRPr/>
            </a:pPr>
            <a:r>
              <a:rPr lang="ru-RU" sz="2000" b="1" i="1" dirty="0">
                <a:solidFill>
                  <a:srgbClr val="FFFF00"/>
                </a:solidFill>
                <a:latin typeface="Times New Roman" pitchFamily="18" charset="0"/>
              </a:rPr>
              <a:t>з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а январь-июнь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2019г. взыскано бюджетных ссуд 87,8 тыс. рублей, просроченная задолженность возросла на 595,6 тыс. рублей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92629121"/>
              </p:ext>
            </p:extLst>
          </p:nvPr>
        </p:nvGraphicFramePr>
        <p:xfrm>
          <a:off x="359259" y="1540312"/>
          <a:ext cx="8559323" cy="52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4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3157" y="404664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Погашение задолженности по бюджетным ссудам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  (за январь-июнь </a:t>
            </a:r>
            <a:r>
              <a:rPr lang="ru-RU" sz="2000" b="1" i="1" dirty="0">
                <a:solidFill>
                  <a:srgbClr val="FFFF00"/>
                </a:solidFill>
                <a:latin typeface="Times New Roman" pitchFamily="18" charset="0"/>
              </a:rPr>
              <a:t>2018г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.  взыскано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139,8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 тыс. рублей, 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за январь-июнь 2019 г. -87,8 тыс. рублей или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62,8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%)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93713751"/>
              </p:ext>
            </p:extLst>
          </p:nvPr>
        </p:nvGraphicFramePr>
        <p:xfrm>
          <a:off x="333157" y="1340768"/>
          <a:ext cx="8559323" cy="498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6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427164"/>
              </p:ext>
            </p:extLst>
          </p:nvPr>
        </p:nvGraphicFramePr>
        <p:xfrm>
          <a:off x="323528" y="1340768"/>
          <a:ext cx="8568951" cy="1224136"/>
        </p:xfrm>
        <a:graphic>
          <a:graphicData uri="http://schemas.openxmlformats.org/drawingml/2006/table">
            <a:tbl>
              <a:tblPr/>
              <a:tblGrid>
                <a:gridCol w="2687986"/>
                <a:gridCol w="1798995"/>
                <a:gridCol w="2040985"/>
                <a:gridCol w="2040985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(+), снижение (-)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населения всего: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516,6</a:t>
                      </a:r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533,2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16,6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4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  <a:r>
                        <a:rPr lang="ru-RU" sz="15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просроченная   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+136,0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664"/>
            <a:ext cx="9144000" cy="792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Дебиторская задолженность Быховский  УКП «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</a:rPr>
              <a:t>Жилкомхоз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» 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(за коммунальные услуги)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3190849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Дебиторская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задолженность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УПКП «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</a:rPr>
              <a:t>Быховрайводоканал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»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(за коммунальные услуги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31097"/>
              </p:ext>
            </p:extLst>
          </p:nvPr>
        </p:nvGraphicFramePr>
        <p:xfrm>
          <a:off x="352621" y="3933056"/>
          <a:ext cx="8467851" cy="1266172"/>
        </p:xfrm>
        <a:graphic>
          <a:graphicData uri="http://schemas.openxmlformats.org/drawingml/2006/table">
            <a:tbl>
              <a:tblPr/>
              <a:tblGrid>
                <a:gridCol w="2704702"/>
                <a:gridCol w="1762955"/>
                <a:gridCol w="2000097"/>
                <a:gridCol w="2000097"/>
              </a:tblGrid>
              <a:tr h="533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 (-)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населения всего: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150,4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235,1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+84,7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  <a:r>
                        <a:rPr lang="ru-RU" sz="15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просроченная   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+22,2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1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664"/>
            <a:ext cx="9144000" cy="792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Потери бюджета за  январь-июнь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2019 г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endParaRPr lang="ru-RU" sz="2400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3190849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sz="2400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222598"/>
              </p:ext>
            </p:extLst>
          </p:nvPr>
        </p:nvGraphicFramePr>
        <p:xfrm>
          <a:off x="611560" y="1028431"/>
          <a:ext cx="8093168" cy="5682006"/>
        </p:xfrm>
        <a:graphic>
          <a:graphicData uri="http://schemas.openxmlformats.org/drawingml/2006/table">
            <a:tbl>
              <a:tblPr firstRow="1" firstCol="1" bandRow="1"/>
              <a:tblGrid>
                <a:gridCol w="5388805"/>
                <a:gridCol w="2704363"/>
              </a:tblGrid>
              <a:tr h="750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тысяч рублей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результате невыполнения задания по росту заработной платы  в бюджет не получено подоходного налога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Задолженность плательщиков, ликвидация (прекращение деятельности) или банкротство которых осуществляется по решению суда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511,2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Просроченная задолженность по бюджетным ссудам </a:t>
                      </a: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4 055,9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том числе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январь-июнь 2019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</a:t>
                      </a:r>
                      <a:endParaRPr lang="en-US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595,6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Снижение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поступление единого налог для производителей сельскохозяйственной продукции за счет снижения выручки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4 616,5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6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415473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332949"/>
              </p:ext>
            </p:extLst>
          </p:nvPr>
        </p:nvGraphicFramePr>
        <p:xfrm>
          <a:off x="467544" y="1251309"/>
          <a:ext cx="8424936" cy="5273041"/>
        </p:xfrm>
        <a:graphic>
          <a:graphicData uri="http://schemas.openxmlformats.org/drawingml/2006/table">
            <a:tbl>
              <a:tblPr/>
              <a:tblGrid>
                <a:gridCol w="223387"/>
                <a:gridCol w="4516563"/>
                <a:gridCol w="1803291"/>
                <a:gridCol w="1881695"/>
              </a:tblGrid>
              <a:tr h="221472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июля 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424,6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1 150,7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2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1 575,3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3 150,5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2 651,8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4 352,1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4 227,1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87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20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100790"/>
              </p:ext>
            </p:extLst>
          </p:nvPr>
        </p:nvGraphicFramePr>
        <p:xfrm>
          <a:off x="467544" y="1481138"/>
          <a:ext cx="8352928" cy="4687963"/>
        </p:xfrm>
        <a:graphic>
          <a:graphicData uri="http://schemas.openxmlformats.org/drawingml/2006/table">
            <a:tbl>
              <a:tblPr/>
              <a:tblGrid>
                <a:gridCol w="6599956"/>
                <a:gridCol w="1752972"/>
              </a:tblGrid>
              <a:tr h="2892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Быховского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23 439,5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335,9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938,7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5 131,2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7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преодолению последствий катастрофы на Чернобыльской АЭС на 2011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годы и на период до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802,9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10 032,1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1 097,8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514,9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2 140,6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266,4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226,9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1 924,8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 года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2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1196753"/>
            <a:ext cx="8136904" cy="1728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Финансовый отдел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Быховского райисполкома</a:t>
            </a:r>
          </a:p>
          <a:p>
            <a:pPr>
              <a:buFont typeface="Wingdings" pitchFamily="2" charset="2"/>
              <a:buNone/>
              <a:defRPr/>
            </a:pPr>
            <a:endParaRPr lang="ru-RU" sz="3200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24943"/>
            <a:ext cx="3168351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556792"/>
            <a:ext cx="8640960" cy="5040560"/>
          </a:xfrm>
        </p:spPr>
        <p:txBody>
          <a:bodyPr>
            <a:normAutofit lnSpcReduction="10000"/>
          </a:bodyPr>
          <a:lstStyle/>
          <a:p>
            <a:pPr marR="45085" indent="540385" algn="just"/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В консолидированный бюджет Быховского района за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</a:t>
            </a:r>
            <a:r>
              <a:rPr lang="en-US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I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полугодие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2019 года поступило доходов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22 868,3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расходы профинансированы в сумме 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23 439,5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дефицит на 1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июля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2019 г. составил 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571,2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 </a:t>
            </a:r>
          </a:p>
          <a:p>
            <a:pPr marR="45085" indent="457200" algn="just"/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Бюджет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района за </a:t>
            </a:r>
            <a:r>
              <a:rPr lang="en-US" sz="2200" dirty="0">
                <a:solidFill>
                  <a:schemeClr val="tx1"/>
                </a:solidFill>
                <a:latin typeface="Times New Roman"/>
                <a:ea typeface="Times New Roman"/>
              </a:rPr>
              <a:t>I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полугодие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2019 по доходам исполнен в объеме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48,5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% к годовому плану .</a:t>
            </a:r>
          </a:p>
          <a:p>
            <a:pPr marR="45085" indent="457200" algn="just"/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Собственные доходы поступили в сумме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9 194,5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в том числе налоговые доходы в сумме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7 985,0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неналоговые доходы в сумме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1 209,4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13 673,9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в том числе дотация в сумме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12 274,4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187,3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 рублей.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</a:t>
            </a:r>
            <a:r>
              <a:rPr lang="en-US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Быховского района</a:t>
            </a:r>
            <a:r>
              <a:rPr lang="en-US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3100" b="1" dirty="0"/>
          </a:p>
        </p:txBody>
      </p:sp>
    </p:spTree>
    <p:extLst>
      <p:ext uri="{BB962C8B-B14F-4D97-AF65-F5344CB8AC3E}">
        <p14:creationId xmlns:p14="http://schemas.microsoft.com/office/powerpoint/2010/main" val="96989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08008394"/>
              </p:ext>
            </p:extLst>
          </p:nvPr>
        </p:nvGraphicFramePr>
        <p:xfrm>
          <a:off x="395536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70255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Исполнение бюджета   Быховского  района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за январь-июнь 2019 года</a:t>
            </a:r>
          </a:p>
        </p:txBody>
      </p:sp>
    </p:spTree>
    <p:extLst>
      <p:ext uri="{BB962C8B-B14F-4D97-AF65-F5344CB8AC3E}">
        <p14:creationId xmlns:p14="http://schemas.microsoft.com/office/powerpoint/2010/main" val="39441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407884"/>
            <a:ext cx="8640960" cy="932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Структура доходов бюджета Быховского района 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за январь-июнь  2019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года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19929831"/>
              </p:ext>
            </p:extLst>
          </p:nvPr>
        </p:nvGraphicFramePr>
        <p:xfrm>
          <a:off x="467544" y="941284"/>
          <a:ext cx="8208912" cy="558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80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476672"/>
            <a:ext cx="7702550" cy="10081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Структура собственных доходов бюджета Быховского  района                    ( за январь-июнь 2019г. поступление собственных доходов составило       </a:t>
            </a:r>
            <a:b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9 194, 5 тыс. рублей, рост с учетом роста потребительских цен и без доплаты РУП «</a:t>
            </a:r>
            <a:r>
              <a:rPr lang="ru-RU" sz="1800" b="1" i="1" dirty="0" err="1" smtClean="0">
                <a:solidFill>
                  <a:srgbClr val="FFFF00"/>
                </a:solidFill>
                <a:latin typeface="Times New Roman" pitchFamily="18" charset="0"/>
              </a:rPr>
              <a:t>Могилевэнерго</a:t>
            </a: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» составил </a:t>
            </a:r>
            <a:r>
              <a:rPr lang="en-US" sz="1800" b="1" i="1" dirty="0" smtClean="0">
                <a:solidFill>
                  <a:srgbClr val="FFFF00"/>
                </a:solidFill>
                <a:latin typeface="Times New Roman" pitchFamily="18" charset="0"/>
              </a:rPr>
              <a:t>1</a:t>
            </a: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0</a:t>
            </a:r>
            <a:r>
              <a:rPr lang="en-US" sz="1800" b="1" i="1" smtClean="0">
                <a:solidFill>
                  <a:srgbClr val="FFFF00"/>
                </a:solidFill>
                <a:latin typeface="Times New Roman" pitchFamily="18" charset="0"/>
              </a:rPr>
              <a:t>5,9</a:t>
            </a:r>
            <a:r>
              <a:rPr lang="ru-RU" sz="1800" b="1" i="1" smtClean="0">
                <a:solidFill>
                  <a:srgbClr val="FFFF00"/>
                </a:solidFill>
                <a:latin typeface="Times New Roman" pitchFamily="18" charset="0"/>
              </a:rPr>
              <a:t>%)</a:t>
            </a:r>
            <a:endParaRPr lang="ru-RU" sz="1800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15678944"/>
              </p:ext>
            </p:extLst>
          </p:nvPr>
        </p:nvGraphicFramePr>
        <p:xfrm>
          <a:off x="899592" y="1412776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7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88640"/>
            <a:ext cx="8278614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Основные 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</a:rPr>
              <a:t>бюджетообразующие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предприятия района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92318146"/>
              </p:ext>
            </p:extLst>
          </p:nvPr>
        </p:nvGraphicFramePr>
        <p:xfrm>
          <a:off x="179512" y="620688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3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432283"/>
              </p:ext>
            </p:extLst>
          </p:nvPr>
        </p:nvGraphicFramePr>
        <p:xfrm>
          <a:off x="395536" y="1442611"/>
          <a:ext cx="8424936" cy="4626864"/>
        </p:xfrm>
        <a:graphic>
          <a:graphicData uri="http://schemas.openxmlformats.org/drawingml/2006/table">
            <a:tbl>
              <a:tblPr firstRow="1" firstCol="1" bandRow="1"/>
              <a:tblGrid>
                <a:gridCol w="2831912"/>
                <a:gridCol w="1840742"/>
                <a:gridCol w="1840742"/>
                <a:gridCol w="991168"/>
                <a:gridCol w="920372"/>
              </a:tblGrid>
              <a:tr h="921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 –июнь 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(тыс. руб.)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 –июнь 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(тыс. руб.)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откл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(тыс. руб.)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«Следюки»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27,3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9,2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-24,8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Филиал «</a:t>
                      </a:r>
                      <a:r>
                        <a:rPr lang="ru-RU" sz="1800" dirty="0" err="1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Мокрянский</a:t>
                      </a: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36,6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-0,1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-37,3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«Бабушкина крынка»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78,8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72,0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91,3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-6,8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Форелевое </a:t>
                      </a:r>
                      <a:r>
                        <a:rPr lang="ru-RU" sz="1800" baseline="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хоз-во «Лахва»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40,1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34,2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85,4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-5,8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ГЛХУ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«Быховский лесхоз»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353,3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373,9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105,8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СЗАО 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Агролинк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141,3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197,0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Филиал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8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Белмит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217,5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278,9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128,2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ОАО 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Торфопредприятие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Днепровское»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126,5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 «Дуброва»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ОАО «Воронино»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131,1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Перечисление подоходного налога в бюджет по предприятиям района  </a:t>
            </a:r>
            <a:endParaRPr lang="ru-RU" sz="32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0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237485"/>
              </p:ext>
            </p:extLst>
          </p:nvPr>
        </p:nvGraphicFramePr>
        <p:xfrm>
          <a:off x="683567" y="1484785"/>
          <a:ext cx="7848872" cy="4392487"/>
        </p:xfrm>
        <a:graphic>
          <a:graphicData uri="http://schemas.openxmlformats.org/drawingml/2006/table">
            <a:tbl>
              <a:tblPr/>
              <a:tblGrid>
                <a:gridCol w="3385788"/>
                <a:gridCol w="1419295"/>
                <a:gridCol w="1419295"/>
                <a:gridCol w="1624494"/>
              </a:tblGrid>
              <a:tr h="97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01.01.2019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01.07.2019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снижение(-)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 "Быховский КОСЗ"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-76,3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Филиал "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Мокрянский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293,4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351,9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ООО "Завод полимерной упаковки"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20,6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5,1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Следюки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477,2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509,4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dirty="0">
                <a:solidFill>
                  <a:srgbClr val="FFFF00"/>
                </a:solidFill>
              </a:rPr>
              <a:t>Задолженность по налогам в районный бюджет по организациям, находящимся в стадии санации </a:t>
            </a:r>
          </a:p>
        </p:txBody>
      </p:sp>
    </p:spTree>
    <p:extLst>
      <p:ext uri="{BB962C8B-B14F-4D97-AF65-F5344CB8AC3E}">
        <p14:creationId xmlns:p14="http://schemas.microsoft.com/office/powerpoint/2010/main" val="15343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752528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Расходы консолидированного бюджета Быховского района за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</a:rPr>
              <a:t>I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полугодие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2019 года составили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23 439,5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 или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49,8%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 уточнённому плану на год.</a:t>
            </a:r>
          </a:p>
          <a:p>
            <a:pPr marR="45085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      Бюджет района в отчетном периоде сохранил социальную направленность: на социальную сферу (без учета расходов на капстроительство) направлено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18 590,5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или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79,4%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объёма расходов бюджета.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</a:p>
          <a:p>
            <a:pPr marR="45085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Расходы на финансирование первоочередных расходов бюджета (заработная плата с начислениями, лекарственные средства и изделия медицинского назначения, продукты питания, текущие и капитальные бюджетные трансферты населению, субсидии, оплата коммунальных услуг, обслуживание государственного долга) составили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21 477,2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рублей, или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91,6%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расходов бюджета.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Быховского района за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036263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6438</TotalTime>
  <Words>1158</Words>
  <Application>Microsoft Office PowerPoint</Application>
  <PresentationFormat>Экран (4:3)</PresentationFormat>
  <Paragraphs>274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ИСПОЛНЕНИЕ БЮДЖЕТА БЫХОВСКОГО РАЙОНА                  ЗА 1 ПОЛУГОДИЕ 2019 ГОДА ДЛЯ ГРАЖДАН</vt:lpstr>
      <vt:lpstr>Доходы консолидированного бюджета  Быховского района за I полугодие 2019 года</vt:lpstr>
      <vt:lpstr>Исполнение бюджета   Быховского  района  за январь-июнь 2019 года</vt:lpstr>
      <vt:lpstr>Презентация PowerPoint</vt:lpstr>
      <vt:lpstr>Структура собственных доходов бюджета Быховского  района                    ( за январь-июнь 2019г. поступление собственных доходов составило        9 194, 5 тыс. рублей, рост с учетом роста потребительских цен и без доплаты РУП «Могилевэнерго» составил 105,9%)</vt:lpstr>
      <vt:lpstr>Основные бюджетообразующие предприятия района</vt:lpstr>
      <vt:lpstr>Перечисление подоходного налога в бюджет по предприятиям района  </vt:lpstr>
      <vt:lpstr>Задолженность по налогам в районный бюджет по организациям, находящимся в стадии санации </vt:lpstr>
      <vt:lpstr>Расходы консолидированного бюджета Быховского района за I полугодие 2019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Дебиторская задолженность Быховский  УКП «Жилкомхоз»  (за коммунальные услуги)</vt:lpstr>
      <vt:lpstr>   Потери бюджета за  январь-июнь 2019 г </vt:lpstr>
      <vt:lpstr>Объем долговых обязательств органов местного управления и самоуправления</vt:lpstr>
      <vt:lpstr>Программные расходы консолидированного бюджета района за I полугодие 2019 года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Картузова</cp:lastModifiedBy>
  <cp:revision>745</cp:revision>
  <cp:lastPrinted>2019-07-19T05:15:50Z</cp:lastPrinted>
  <dcterms:created xsi:type="dcterms:W3CDTF">2015-12-27T14:26:40Z</dcterms:created>
  <dcterms:modified xsi:type="dcterms:W3CDTF">2019-09-18T14:10:05Z</dcterms:modified>
</cp:coreProperties>
</file>