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301" r:id="rId3"/>
    <p:sldId id="261" r:id="rId4"/>
    <p:sldId id="297" r:id="rId5"/>
    <p:sldId id="264" r:id="rId6"/>
    <p:sldId id="284" r:id="rId7"/>
    <p:sldId id="295" r:id="rId8"/>
    <p:sldId id="298" r:id="rId9"/>
    <p:sldId id="282" r:id="rId10"/>
    <p:sldId id="302" r:id="rId11"/>
    <p:sldId id="258" r:id="rId12"/>
    <p:sldId id="259" r:id="rId13"/>
    <p:sldId id="299" r:id="rId14"/>
    <p:sldId id="283" r:id="rId15"/>
    <p:sldId id="287" r:id="rId16"/>
    <p:sldId id="296" r:id="rId17"/>
    <p:sldId id="300" r:id="rId18"/>
    <p:sldId id="303" r:id="rId19"/>
    <p:sldId id="304" r:id="rId20"/>
    <p:sldId id="288" r:id="rId21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373E4"/>
    <a:srgbClr val="6600FF"/>
    <a:srgbClr val="3366FF"/>
    <a:srgbClr val="000000"/>
    <a:srgbClr val="FF3300"/>
    <a:srgbClr val="FFFF00"/>
    <a:srgbClr val="FF66FF"/>
    <a:srgbClr val="CC99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7908" autoAdjust="0"/>
  </p:normalViewPr>
  <p:slideViewPr>
    <p:cSldViewPr>
      <p:cViewPr>
        <p:scale>
          <a:sx n="100" d="100"/>
          <a:sy n="100" d="100"/>
        </p:scale>
        <p:origin x="-936" y="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04050063531691"/>
          <c:y val="6.461412866924772E-2"/>
          <c:w val="0.83475482182651972"/>
          <c:h val="0.73875441406651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Уточненный план          январь-сентябрь  2019 года (тыс. руб.)</c:v>
                </c:pt>
              </c:strCache>
            </c:strRef>
          </c:tx>
          <c:spPr>
            <a:solidFill>
              <a:srgbClr val="6600FF"/>
            </a:solidFill>
          </c:spPr>
          <c:invertIfNegative val="0"/>
          <c:dLbls>
            <c:dLbl>
              <c:idx val="2"/>
              <c:layout>
                <c:manualLayout>
                  <c:x val="-1.9370280052916623E-2"/>
                  <c:y val="-8.9285086467185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35598.6</c:v>
                </c:pt>
                <c:pt idx="1">
                  <c:v>35676.1</c:v>
                </c:pt>
                <c:pt idx="2">
                  <c:v>-77.5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Исполнено январь-сентябрь 2019 года (тыс. руб.)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3.0672920400148774E-3"/>
                  <c:y val="-8.9302665385983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2920400148774E-3"/>
                  <c:y val="-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670028260165304E-3"/>
                  <c:y val="-2.2318195306006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34783.1</c:v>
                </c:pt>
                <c:pt idx="1">
                  <c:v>34114.9</c:v>
                </c:pt>
                <c:pt idx="2">
                  <c:v>668.19999999999709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280960"/>
        <c:axId val="16307328"/>
      </c:barChart>
      <c:catAx>
        <c:axId val="16280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6307328"/>
        <c:crosses val="autoZero"/>
        <c:auto val="1"/>
        <c:lblAlgn val="ctr"/>
        <c:lblOffset val="100"/>
        <c:tickLblSkip val="1"/>
        <c:noMultiLvlLbl val="0"/>
      </c:catAx>
      <c:valAx>
        <c:axId val="16307328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80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803915344606904"/>
          <c:y val="7.4563620919757156E-2"/>
          <c:w val="0.28713995546388565"/>
          <c:h val="0.55524351021475815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46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51688459736358"/>
          <c:y val="0.17484600291244212"/>
          <c:w val="0.5938061229911652"/>
          <c:h val="0.7615065393213873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год (тыс.руб.)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Неналоговые доходы</c:v>
                </c:pt>
                <c:pt idx="2">
                  <c:v>Налоговые доходы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28431.4</c:v>
                </c:pt>
                <c:pt idx="1">
                  <c:v>1985.8</c:v>
                </c:pt>
                <c:pt idx="2">
                  <c:v>16735.8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 январь-сентябрь 2019 (тыс. руб.)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2816561534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10557796643664E-2"/>
                  <c:y val="-2.196482445781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Неналоговые доходы</c:v>
                </c:pt>
                <c:pt idx="2">
                  <c:v>Налоговые доходы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21600.7</c:v>
                </c:pt>
                <c:pt idx="1">
                  <c:v>1546.3</c:v>
                </c:pt>
                <c:pt idx="2">
                  <c:v>12454.5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(тыс.руб.)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Неналоговые доходы</c:v>
                </c:pt>
                <c:pt idx="2">
                  <c:v>Налоговые доходы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20319.3</c:v>
                </c:pt>
                <c:pt idx="1">
                  <c:v>1719.3</c:v>
                </c:pt>
                <c:pt idx="2">
                  <c:v>12744.4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51334912"/>
        <c:axId val="151336448"/>
        <c:axId val="0"/>
      </c:bar3DChart>
      <c:catAx>
        <c:axId val="15133491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336448"/>
        <c:crosses val="autoZero"/>
        <c:auto val="1"/>
        <c:lblAlgn val="ctr"/>
        <c:lblOffset val="100"/>
        <c:noMultiLvlLbl val="0"/>
      </c:catAx>
      <c:valAx>
        <c:axId val="151336448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334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4266645811284137E-2"/>
          <c:y val="4.5768311945072221E-2"/>
          <c:w val="0.95573335418871574"/>
          <c:h val="8.9494740386027366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январь-сентябрь 2018  (тыс. руб)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 Неналоговые доходы 117,4 %</c:v>
                </c:pt>
                <c:pt idx="1">
                  <c:v>Прочие налоговые доходы 103,4%</c:v>
                </c:pt>
                <c:pt idx="2">
                  <c:v>Налоги из выручки  115,5%</c:v>
                </c:pt>
                <c:pt idx="3">
                  <c:v>Налог на прибыль  118,2%</c:v>
                </c:pt>
                <c:pt idx="4">
                  <c:v>Налоги на собственность  52,0%</c:v>
                </c:pt>
                <c:pt idx="5">
                  <c:v>Налог на добавленную стоимость 100,3%</c:v>
                </c:pt>
                <c:pt idx="6">
                  <c:v>Подоходный налог  105,9 %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1464.8</c:v>
                </c:pt>
                <c:pt idx="1">
                  <c:v>141.19999999999999</c:v>
                </c:pt>
                <c:pt idx="2" formatCode="#,##0.00">
                  <c:v>1898.1</c:v>
                </c:pt>
                <c:pt idx="3">
                  <c:v>272.7</c:v>
                </c:pt>
                <c:pt idx="4" formatCode="#,##0.00">
                  <c:v>2949.2</c:v>
                </c:pt>
                <c:pt idx="5" formatCode="#,##0.00">
                  <c:v>2740.2</c:v>
                </c:pt>
                <c:pt idx="6" formatCode="#,##0">
                  <c:v>5480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январь-сентябрь 2019 (тыс. руб.)</c:v>
                </c:pt>
              </c:strCache>
            </c:strRef>
          </c:tx>
          <c:spPr>
            <a:solidFill>
              <a:srgbClr val="6600FF"/>
            </a:solidFill>
          </c:spPr>
          <c:invertIfNegative val="0"/>
          <c:dLbls>
            <c:dLbl>
              <c:idx val="3"/>
              <c:layout>
                <c:manualLayout>
                  <c:x val="1.6483111429986491E-3"/>
                  <c:y val="2.799512576204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 Неналоговые доходы 117,4 %</c:v>
                </c:pt>
                <c:pt idx="1">
                  <c:v>Прочие налоговые доходы 103,4%</c:v>
                </c:pt>
                <c:pt idx="2">
                  <c:v>Налоги из выручки  115,5%</c:v>
                </c:pt>
                <c:pt idx="3">
                  <c:v>Налог на прибыль  118,2%</c:v>
                </c:pt>
                <c:pt idx="4">
                  <c:v>Налоги на собственность  52,0%</c:v>
                </c:pt>
                <c:pt idx="5">
                  <c:v>Налог на добавленную стоимость 100,3%</c:v>
                </c:pt>
                <c:pt idx="6">
                  <c:v>Подоходный налог  105,9 %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#,##0.00">
                  <c:v>1719.3</c:v>
                </c:pt>
                <c:pt idx="1">
                  <c:v>146</c:v>
                </c:pt>
                <c:pt idx="2" formatCode="#,##0.00">
                  <c:v>2193.1999999999998</c:v>
                </c:pt>
                <c:pt idx="3">
                  <c:v>322.39999999999998</c:v>
                </c:pt>
                <c:pt idx="4" formatCode="#,##0.00">
                  <c:v>1532.4</c:v>
                </c:pt>
                <c:pt idx="5" formatCode="#,##0.00">
                  <c:v>2748.9</c:v>
                </c:pt>
                <c:pt idx="6" formatCode="#,##0.00">
                  <c:v>5801.5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4208"/>
        <c:axId val="8664192"/>
      </c:barChart>
      <c:catAx>
        <c:axId val="86542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Times New Roman" panose="02020603050405020304" pitchFamily="18" charset="0"/>
              </a:defRPr>
            </a:pPr>
            <a:endParaRPr lang="ru-RU"/>
          </a:p>
        </c:txPr>
        <c:crossAx val="8664192"/>
        <c:crosses val="autoZero"/>
        <c:auto val="1"/>
        <c:lblAlgn val="ctr"/>
        <c:lblOffset val="100"/>
        <c:noMultiLvlLbl val="0"/>
      </c:catAx>
      <c:valAx>
        <c:axId val="8664192"/>
        <c:scaling>
          <c:orientation val="minMax"/>
        </c:scaling>
        <c:delete val="1"/>
        <c:axPos val="b"/>
        <c:majorGridlines/>
        <c:numFmt formatCode="#,##0.00" sourceLinked="1"/>
        <c:majorTickMark val="out"/>
        <c:minorTickMark val="none"/>
        <c:tickLblPos val="nextTo"/>
        <c:crossAx val="86542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rgbClr val="3366FF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90080607290133"/>
          <c:y val="0"/>
          <c:w val="0.81099193927098667"/>
          <c:h val="0.577956530207206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solidFill>
                  <a:srgbClr val="FFC0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rgbClr val="FFC00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solidFill>
                  <a:srgbClr val="FFC000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solidFill>
                  <a:srgbClr val="FFC000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FFC000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FFC000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solidFill>
                  <a:srgbClr val="FFC000"/>
                </a:solidFill>
              </a:ln>
            </c:spPr>
          </c:dPt>
          <c:cat>
            <c:strRef>
              <c:f>Лист1!$A$2:$A$10</c:f>
              <c:strCache>
                <c:ptCount val="9"/>
                <c:pt idx="0">
                  <c:v>Филиал "Белмит" 964,7 тыс. руб.</c:v>
                </c:pt>
                <c:pt idx="1">
                  <c:v>СЗАО "Агролинк" 525,3 тыс. руб.</c:v>
                </c:pt>
                <c:pt idx="2">
                  <c:v>ГЛХУ "Быховский лесхоз" 492,2 тыс. руб.</c:v>
                </c:pt>
                <c:pt idx="3">
                  <c:v>УКП "Жилкомхоз" 424,5тыс. руб.</c:v>
                </c:pt>
                <c:pt idx="4">
                  <c:v>РУП "Могилевэнерго" 353,8 тыс.руб.</c:v>
                </c:pt>
                <c:pt idx="5">
                  <c:v>ОАО "Днепровское" 280,3 тыс. руб.</c:v>
                </c:pt>
                <c:pt idx="6">
                  <c:v>УПКП "Быховрайводоканал" -261,9тыс. руб.</c:v>
                </c:pt>
                <c:pt idx="7">
                  <c:v>Сельскохозяйственные организации-676,1 тыс.руб.</c:v>
                </c:pt>
                <c:pt idx="8">
                  <c:v>ИП 692,6 тыс. руб.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8.2000000000000003E-2</c:v>
                </c:pt>
                <c:pt idx="1">
                  <c:v>4.4999999999999998E-2</c:v>
                </c:pt>
                <c:pt idx="2">
                  <c:v>4.2000000000000003E-2</c:v>
                </c:pt>
                <c:pt idx="3">
                  <c:v>3.5999999999999997E-2</c:v>
                </c:pt>
                <c:pt idx="4">
                  <c:v>0.03</c:v>
                </c:pt>
                <c:pt idx="5">
                  <c:v>2.4E-2</c:v>
                </c:pt>
                <c:pt idx="6">
                  <c:v>2.1999999999999999E-2</c:v>
                </c:pt>
                <c:pt idx="7">
                  <c:v>5.8000000000000003E-2</c:v>
                </c:pt>
                <c:pt idx="8">
                  <c:v>5.8999999999999997E-2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8476544"/>
        <c:axId val="8478080"/>
        <c:axId val="0"/>
      </c:bar3DChart>
      <c:catAx>
        <c:axId val="8476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ru-RU"/>
          </a:p>
        </c:txPr>
        <c:crossAx val="8478080"/>
        <c:crosses val="autoZero"/>
        <c:auto val="1"/>
        <c:lblAlgn val="ctr"/>
        <c:lblOffset val="100"/>
        <c:noMultiLvlLbl val="0"/>
      </c:catAx>
      <c:valAx>
        <c:axId val="847808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8476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бюджета Быховского района 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январь-сентябрь  2019 года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i="1" u="none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функциональной классификации</a:t>
            </a:r>
            <a:r>
              <a:rPr lang="ru-RU" b="0" i="1" u="none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расходов бюджета</a:t>
            </a:r>
          </a:p>
        </c:rich>
      </c:tx>
      <c:layout>
        <c:manualLayout>
          <c:xMode val="edge"/>
          <c:yMode val="edge"/>
          <c:x val="0.10795252441605462"/>
          <c:y val="1.16775452757739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9175253675517535E-2"/>
          <c:y val="1.3469182436519399E-3"/>
          <c:w val="0.92465756119690401"/>
          <c:h val="0.9770968349195768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dPt>
            <c:idx val="3"/>
            <c:bubble3D val="0"/>
            <c:spPr>
              <a:solidFill>
                <a:srgbClr val="6600FF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7C80"/>
              </a:solidFill>
            </c:spPr>
          </c:dPt>
          <c:dLbls>
            <c:dLbl>
              <c:idx val="3"/>
              <c:layout>
                <c:manualLayout>
                  <c:x val="1.6074427771330731E-2"/>
                  <c:y val="-2.5599933340739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711323741806466E-2"/>
                  <c:y val="-6.09423027071062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301441296438582E-2"/>
                  <c:y val="1.34711671905726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</c:v>
                </c:pt>
              </c:strCache>
            </c:strRef>
          </c:tx>
          <c:explosion val="25"/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373E4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5.4914410336408905E-2"/>
                  <c:y val="-3.016016738880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6241106360083E-3"/>
                  <c:y val="3.4780950264785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33858221446469E-2"/>
                  <c:y val="3.744324704662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24713874766899E-3"/>
                  <c:y val="4.5655112394919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7998753122931249E-3"/>
                  <c:y val="-7.7365107580639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Общегосударственная деятельность</c:v>
                </c:pt>
                <c:pt idx="2">
                  <c:v>Национальная экономика</c:v>
                </c:pt>
                <c:pt idx="3">
                  <c:v>Жилижно-коммунальные услуги</c:v>
                </c:pt>
                <c:pt idx="4">
                  <c:v>Здравоохранение</c:v>
                </c:pt>
                <c:pt idx="5">
                  <c:v>Физическая культура, спорт, культура и средства массовой информации</c:v>
                </c:pt>
                <c:pt idx="6">
                  <c:v>Социальная политика 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0.374</c:v>
                </c:pt>
                <c:pt idx="1">
                  <c:v>7.2999999999999995E-2</c:v>
                </c:pt>
                <c:pt idx="2">
                  <c:v>2.5999999999999999E-2</c:v>
                </c:pt>
                <c:pt idx="3">
                  <c:v>0.14699999999999999</c:v>
                </c:pt>
                <c:pt idx="4">
                  <c:v>0.22800000000000001</c:v>
                </c:pt>
                <c:pt idx="5">
                  <c:v>6.8000000000000005E-2</c:v>
                </c:pt>
                <c:pt idx="6">
                  <c:v>8.2000000000000003E-2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бюджета Быховского района 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январь-сентябрь 2019 года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экономической классификации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расходов бюджета</a:t>
            </a:r>
          </a:p>
        </c:rich>
      </c:tx>
      <c:layout>
        <c:manualLayout>
          <c:xMode val="edge"/>
          <c:yMode val="edge"/>
          <c:x val="9.3131575483209619E-2"/>
          <c:y val="1.1628744547309151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690780389480538E-2"/>
          <c:y val="0.19606475348892857"/>
          <c:w val="0.55224197778211381"/>
          <c:h val="0.75536546386289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7C80"/>
              </a:solidFill>
            </c:spPr>
          </c:dPt>
          <c:dPt>
            <c:idx val="1"/>
            <c:bubble3D val="0"/>
            <c:spPr>
              <a:solidFill>
                <a:srgbClr val="6600FF"/>
              </a:solidFill>
            </c:spPr>
          </c:dPt>
          <c:dPt>
            <c:idx val="2"/>
            <c:bubble3D val="0"/>
            <c:spPr>
              <a:solidFill>
                <a:srgbClr val="FF9933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dPt>
          <c:dPt>
            <c:idx val="9"/>
            <c:bubble3D val="0"/>
            <c:spPr>
              <a:solidFill>
                <a:srgbClr val="F373E4"/>
              </a:solidFill>
            </c:spPr>
          </c:dPt>
          <c:dLbls>
            <c:dLbl>
              <c:idx val="0"/>
              <c:layout>
                <c:manualLayout>
                  <c:x val="-9.5979064884480617E-2"/>
                  <c:y val="1.10586003264594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5274913431654186E-3"/>
                  <c:y val="1.61865409337912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534282371986679E-3"/>
                  <c:y val="-2.387860445298507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9539537623737411E-3"/>
                  <c:y val="-1.34347099406537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4133583663439823E-3"/>
                  <c:y val="6.6979737294146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0269629238207894E-2"/>
                  <c:y val="-1.438713769288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5635741686964751E-3"/>
                  <c:y val="-1.22286473664098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1.0843799801889426E-2"/>
                  <c:y val="-2.36240539817920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3.3125404366835032E-2"/>
                  <c:y val="-1.98413546236010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5.1334048784495469E-2"/>
                  <c:y val="5.319311285315062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Заработная плата и взносы (отчисления) на соц.страхование        </c:v>
                </c:pt>
                <c:pt idx="1">
                  <c:v>Субсидии </c:v>
                </c:pt>
                <c:pt idx="2">
                  <c:v>Оплата коммунальных услуг              </c:v>
                </c:pt>
                <c:pt idx="3">
                  <c:v>Лекарственные средства и изделия медицинского назначения </c:v>
                </c:pt>
                <c:pt idx="4">
                  <c:v>Текущие  и капитальные бюджетные трансферты населению </c:v>
                </c:pt>
                <c:pt idx="5">
                  <c:v>Текущее содержание сооружений благоустройства </c:v>
                </c:pt>
                <c:pt idx="6">
                  <c:v>Обслуживание ценных бумаг                </c:v>
                </c:pt>
                <c:pt idx="7">
                  <c:v>Продукты питания </c:v>
                </c:pt>
                <c:pt idx="8">
                  <c:v>Транспортные услуги</c:v>
                </c:pt>
                <c:pt idx="9">
                  <c:v>Иные расходы 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20507.400000000001</c:v>
                </c:pt>
                <c:pt idx="1">
                  <c:v>3758.8</c:v>
                </c:pt>
                <c:pt idx="2">
                  <c:v>3046.9</c:v>
                </c:pt>
                <c:pt idx="3">
                  <c:v>508.4</c:v>
                </c:pt>
                <c:pt idx="4">
                  <c:v>2696.5</c:v>
                </c:pt>
                <c:pt idx="5">
                  <c:v>640.70000000000005</c:v>
                </c:pt>
                <c:pt idx="6">
                  <c:v>1125.0999999999999</c:v>
                </c:pt>
                <c:pt idx="7">
                  <c:v>529.70000000000005</c:v>
                </c:pt>
                <c:pt idx="8">
                  <c:v>326.2</c:v>
                </c:pt>
                <c:pt idx="9">
                  <c:v>1271.5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885753123602517"/>
          <c:y val="0.15387621766079712"/>
          <c:w val="0.33777957911305839"/>
          <c:h val="0.66869248960127747"/>
        </c:manualLayout>
      </c:layout>
      <c:overlay val="0"/>
      <c:txPr>
        <a:bodyPr/>
        <a:lstStyle/>
        <a:p>
          <a:pPr>
            <a:defRPr sz="1300" kern="800" cap="none" spc="0" normalizeH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46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51688459736358"/>
          <c:y val="0.17484600291244212"/>
          <c:w val="0.5938061229911652"/>
          <c:h val="0.7615065393213873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 за январь-сентябрь 2018 г (тыс. руб.)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62.5</c:v>
                </c:pt>
                <c:pt idx="1">
                  <c:v>324.89999999999998</c:v>
                </c:pt>
                <c:pt idx="2">
                  <c:v>72.099999999999994</c:v>
                </c:pt>
                <c:pt idx="3">
                  <c:v>66.900000000000006</c:v>
                </c:pt>
                <c:pt idx="4">
                  <c:v>59.6</c:v>
                </c:pt>
                <c:pt idx="5">
                  <c:v>29.6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 за  январь-сентябрь2019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12816561534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10557796643664E-2"/>
                  <c:y val="-2.196482445781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75.7</c:v>
                </c:pt>
                <c:pt idx="1">
                  <c:v>293.10000000000002</c:v>
                </c:pt>
                <c:pt idx="2">
                  <c:v>52.3</c:v>
                </c:pt>
                <c:pt idx="3">
                  <c:v>73</c:v>
                </c:pt>
                <c:pt idx="4">
                  <c:v>82.4</c:v>
                </c:pt>
                <c:pt idx="5">
                  <c:v>43.7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уточненный план январь-сентябрь 2019 г. (тыс. руб.)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76.5</c:v>
                </c:pt>
                <c:pt idx="1">
                  <c:v>350</c:v>
                </c:pt>
                <c:pt idx="2">
                  <c:v>52.2</c:v>
                </c:pt>
                <c:pt idx="3">
                  <c:v>63.5</c:v>
                </c:pt>
                <c:pt idx="4">
                  <c:v>69.400000000000006</c:v>
                </c:pt>
                <c:pt idx="5">
                  <c:v>39.200000000000003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67123200"/>
        <c:axId val="167141376"/>
        <c:axId val="0"/>
      </c:bar3DChart>
      <c:catAx>
        <c:axId val="16712320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141376"/>
        <c:crosses val="autoZero"/>
        <c:auto val="1"/>
        <c:lblAlgn val="ctr"/>
        <c:lblOffset val="100"/>
        <c:noMultiLvlLbl val="0"/>
      </c:catAx>
      <c:valAx>
        <c:axId val="167141376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1232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164652757880703"/>
          <c:y val="4.5768311945072221E-2"/>
          <c:w val="0.57050106031103753"/>
          <c:h val="0.14095120754433155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56585293019086"/>
          <c:y val="2.4180587005258943E-2"/>
          <c:w val="0.62726281038815801"/>
          <c:h val="0.911309094906512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январь-сентябрь  2018г.   тыс.рублей 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dLbl>
              <c:idx val="0"/>
              <c:layout>
                <c:manualLayout>
                  <c:x val="1.509154686810594E-2"/>
                  <c:y val="4.3929648915629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596187455479828E-3"/>
                  <c:y val="9.2881137984287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335032614703097E-17"/>
                  <c:y val="6.5894473373444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42.2</c:v>
                </c:pt>
                <c:pt idx="1">
                  <c:v>1.5</c:v>
                </c:pt>
                <c:pt idx="2">
                  <c:v>20</c:v>
                </c:pt>
                <c:pt idx="3">
                  <c:v>74.400000000000006</c:v>
                </c:pt>
                <c:pt idx="4">
                  <c:v>100.5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январь-сентябрь 2019 г.   тыс. рублей</c:v>
                </c:pt>
              </c:strCache>
            </c:strRef>
          </c:tx>
          <c:invertIfNegative val="0"/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2.4146474988969505E-2"/>
                  <c:y val="1.317889467468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76374276330032E-3"/>
                  <c:y val="1.6942713172094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916294781725141E-3"/>
                  <c:y val="-1.5179609679265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850096205038647E-3"/>
                  <c:y val="7.8045689183119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662770057865559E-3"/>
                  <c:y val="-1.099392123445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5274640604317821E-3"/>
                  <c:y val="-1.42201093388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19.399999999999999</c:v>
                </c:pt>
                <c:pt idx="1">
                  <c:v>0</c:v>
                </c:pt>
                <c:pt idx="2">
                  <c:v>20.399999999999999</c:v>
                </c:pt>
                <c:pt idx="3">
                  <c:v>12.6</c:v>
                </c:pt>
                <c:pt idx="4">
                  <c:v>84.6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7260544"/>
        <c:axId val="167262080"/>
      </c:barChart>
      <c:catAx>
        <c:axId val="1672605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262080"/>
        <c:crosses val="autoZero"/>
        <c:auto val="1"/>
        <c:lblAlgn val="ctr"/>
        <c:lblOffset val="100"/>
        <c:noMultiLvlLbl val="0"/>
      </c:catAx>
      <c:valAx>
        <c:axId val="167262080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260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27066194370744"/>
          <c:y val="0.5045421975225034"/>
          <c:w val="0.27770023400215182"/>
          <c:h val="0.20258024421909426"/>
        </c:manualLayout>
      </c:layout>
      <c:overlay val="1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0.38095</cdr:y>
    </cdr:from>
    <cdr:to>
      <cdr:x>0.28677</cdr:x>
      <cdr:y>0.53213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2304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8241A-818A-4974-AB84-B228D34A1BA6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6B085-CC68-45A3-B689-A7BB00129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7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B085-CC68-45A3-B689-A7BB0012983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850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36183-CE00-4212-A231-DD69E1773DF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423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EC314-6B3B-45B3-A612-54C20E00F8D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36183-CE00-4212-A231-DD69E1773DFC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5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165B43-B05C-4F8C-9A7D-C13B1E056194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oblast45.ru/uploads/publications/1545/fed7c7418dd0f5b0d055843e437c01ec4c2b23a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636912"/>
            <a:ext cx="6768752" cy="325146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016" y="548680"/>
            <a:ext cx="7772400" cy="187220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ИСПОЛНЕНИЕ </a:t>
            </a: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БЮДЖЕТА</a:t>
            </a: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БЫХОВСКОГО РАЙОНА ЗА ЯНВАРЬ-СЕНТЯБРЬ 2019 ГОДА</a:t>
            </a:r>
          </a:p>
        </p:txBody>
      </p:sp>
    </p:spTree>
    <p:extLst>
      <p:ext uri="{BB962C8B-B14F-4D97-AF65-F5344CB8AC3E}">
        <p14:creationId xmlns:p14="http://schemas.microsoft.com/office/powerpoint/2010/main" val="3627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5" cy="4569371"/>
          </a:xfrm>
        </p:spPr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Расходы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консолидированного бюджета Быховского района за           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январь-сентябрь 2019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года составили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34 114,9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 или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72,1%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 уточнённому плану на год.</a:t>
            </a:r>
          </a:p>
          <a:p>
            <a:pPr marR="45085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      Бюджет района в отчетном периоде сохранил социальную направленность: на социальную сферу (без учета расходов на капстроительство) направлено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25 681,8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или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75,3%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объёма расходов бюджета.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</a:p>
          <a:p>
            <a:pPr marR="45085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Расходы на финансирование первоочередных расходов бюджета (заработная плата с начислениями, лекарственные средства и изделия медицинского назначения, продукты питания, текущие и капитальные бюджетные трансферты населению, субсидии, оплата коммунальных услуг, обслуживание государственного долга) составили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30 325,6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рублей, или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88,9%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расходов бюджета.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Autofit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Быховского района за январь-сентябрь 2019 года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7186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19204915"/>
              </p:ext>
            </p:extLst>
          </p:nvPr>
        </p:nvGraphicFramePr>
        <p:xfrm>
          <a:off x="251520" y="188640"/>
          <a:ext cx="864096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91725510"/>
              </p:ext>
            </p:extLst>
          </p:nvPr>
        </p:nvGraphicFramePr>
        <p:xfrm>
          <a:off x="251520" y="1268760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90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59691828"/>
              </p:ext>
            </p:extLst>
          </p:nvPr>
        </p:nvGraphicFramePr>
        <p:xfrm>
          <a:off x="395536" y="116632"/>
          <a:ext cx="856895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7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 txBox="1">
            <a:spLocks noChangeArrowheads="1"/>
          </p:cNvSpPr>
          <p:nvPr/>
        </p:nvSpPr>
        <p:spPr bwMode="auto">
          <a:xfrm>
            <a:off x="333375" y="404813"/>
            <a:ext cx="86407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000" b="1" i="1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25668" name="Group 68"/>
          <p:cNvGraphicFramePr>
            <a:graphicFrameLocks noGrp="1"/>
          </p:cNvGraphicFramePr>
          <p:nvPr/>
        </p:nvGraphicFramePr>
        <p:xfrm>
          <a:off x="611188" y="1628775"/>
          <a:ext cx="8199437" cy="4899533"/>
        </p:xfrm>
        <a:graphic>
          <a:graphicData uri="http://schemas.openxmlformats.org/drawingml/2006/table">
            <a:tbl>
              <a:tblPr/>
              <a:tblGrid>
                <a:gridCol w="4286250"/>
                <a:gridCol w="1535112"/>
                <a:gridCol w="803275"/>
                <a:gridCol w="720725"/>
                <a:gridCol w="854075"/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учреждения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8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оборудования (мероприятия), подлежащего финансированию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8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Выделено всего на 2019 год, тыс.руб.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8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Освоено за январь-сентябрьтыс.руб. 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8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плана      тыс.руб. 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83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по образованию Быховского райисполкома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Автобус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95,00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95,00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по образованию Быховского райисполкома: Государственное учреждение образования «Быховский центр коррекционно-развивающего обучения и реабилитации»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Спецавто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Учреждение здравоохранения "Быховская ЦРБ"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НД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ИВЛ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автомобиль СМП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72,70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72,70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Быховское УКП "Жилкомхоз"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светодиодных светильников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30,60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котельная Колос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дорожный фонд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591,60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319,90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271,70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286" marR="5286" marT="528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86" marR="5286" marT="528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1 491,10</a:t>
                      </a:r>
                    </a:p>
                  </a:txBody>
                  <a:tcPr marL="5286" marR="5286" marT="528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355,00</a:t>
                      </a:r>
                    </a:p>
                  </a:txBody>
                  <a:tcPr marL="5286" marR="5286" marT="528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1 136,10</a:t>
                      </a:r>
                    </a:p>
                  </a:txBody>
                  <a:tcPr marL="5286" marR="5286" marT="528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5666" name="Заголовок 2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486650" cy="863600"/>
          </a:xfrm>
        </p:spPr>
        <p:txBody>
          <a:bodyPr>
            <a:normAutofit fontScale="90000"/>
          </a:bodyPr>
          <a:lstStyle/>
          <a:p>
            <a:r>
              <a:rPr lang="ru-RU" sz="3000" i="1" smtClean="0">
                <a:solidFill>
                  <a:srgbClr val="FFFF00"/>
                </a:solidFill>
              </a:rPr>
              <a:t>Не освоение средств выделенных из областного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38172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407884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Динамика поступления доходов от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внебюджетной деятельности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27641378"/>
              </p:ext>
            </p:extLst>
          </p:nvPr>
        </p:nvGraphicFramePr>
        <p:xfrm>
          <a:off x="467544" y="941284"/>
          <a:ext cx="8208912" cy="558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6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3157" y="404664"/>
            <a:ext cx="8640960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Погашение задолженности по бюджетным ссудам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  (за январь-сентябрь </a:t>
            </a:r>
            <a:r>
              <a:rPr lang="ru-RU" sz="2000" b="1" i="1" dirty="0">
                <a:solidFill>
                  <a:srgbClr val="FFFF00"/>
                </a:solidFill>
                <a:latin typeface="Times New Roman" pitchFamily="18" charset="0"/>
              </a:rPr>
              <a:t>2018г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.  взыскано 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238,6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 тыс. рублей, 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за январь-сентябрь 2019 г. -137,0 тыс. рублей или 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57,4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%)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93680022"/>
              </p:ext>
            </p:extLst>
          </p:nvPr>
        </p:nvGraphicFramePr>
        <p:xfrm>
          <a:off x="333157" y="1340768"/>
          <a:ext cx="8559323" cy="498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6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826302"/>
              </p:ext>
            </p:extLst>
          </p:nvPr>
        </p:nvGraphicFramePr>
        <p:xfrm>
          <a:off x="323528" y="1340768"/>
          <a:ext cx="8568951" cy="1224136"/>
        </p:xfrm>
        <a:graphic>
          <a:graphicData uri="http://schemas.openxmlformats.org/drawingml/2006/table">
            <a:tbl>
              <a:tblPr/>
              <a:tblGrid>
                <a:gridCol w="2687986"/>
                <a:gridCol w="1798995"/>
                <a:gridCol w="2040985"/>
                <a:gridCol w="2040985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тыс.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(+), снижение (-)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4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населения всего:</a:t>
                      </a:r>
                      <a:endParaRPr lang="ru-RU" sz="15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516,6</a:t>
                      </a:r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526,5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+9,9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4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  <a:r>
                        <a:rPr lang="ru-RU" sz="15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просроченная   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664"/>
            <a:ext cx="9144000" cy="7920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Дебиторская задолженность Быховский  УКП «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</a:rPr>
              <a:t>Жилкомхоз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» 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(за коммунальные услуги)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3190849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Дебиторская 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>задолженность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УПКП «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</a:rPr>
              <a:t>Быховрайводоканал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» 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>(за коммунальные услуги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23921"/>
              </p:ext>
            </p:extLst>
          </p:nvPr>
        </p:nvGraphicFramePr>
        <p:xfrm>
          <a:off x="352621" y="3933056"/>
          <a:ext cx="8467851" cy="1266172"/>
        </p:xfrm>
        <a:graphic>
          <a:graphicData uri="http://schemas.openxmlformats.org/drawingml/2006/table">
            <a:tbl>
              <a:tblPr/>
              <a:tblGrid>
                <a:gridCol w="2704702"/>
                <a:gridCol w="1762955"/>
                <a:gridCol w="2000097"/>
                <a:gridCol w="2000097"/>
              </a:tblGrid>
              <a:tr h="5331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тыс.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(+), снижение (-)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населения всего:</a:t>
                      </a:r>
                      <a:endParaRPr lang="ru-RU" sz="15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150,4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217,7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67,3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  <a:r>
                        <a:rPr lang="ru-RU" sz="15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просроченная   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1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813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ru-RU" sz="2400" b="1" i="1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smtClean="0">
                <a:solidFill>
                  <a:srgbClr val="FFFF00"/>
                </a:solidFill>
                <a:latin typeface="Times New Roman" pitchFamily="18" charset="0"/>
              </a:rPr>
              <a:t>Потери бюджета за  январь-сентябрь</a:t>
            </a:r>
            <a:r>
              <a:rPr lang="en-US" sz="2400" b="1" i="1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2400" b="1" i="1" smtClean="0">
                <a:solidFill>
                  <a:srgbClr val="FFFF00"/>
                </a:solidFill>
                <a:latin typeface="Times New Roman" pitchFamily="18" charset="0"/>
              </a:rPr>
              <a:t>2019 г</a:t>
            </a:r>
            <a:br>
              <a:rPr lang="ru-RU" sz="2400" b="1" i="1" smtClean="0">
                <a:solidFill>
                  <a:srgbClr val="FFFF00"/>
                </a:solidFill>
                <a:latin typeface="Times New Roman" pitchFamily="18" charset="0"/>
              </a:rPr>
            </a:br>
            <a:endParaRPr lang="ru-RU" sz="2400" b="1" i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9698" name="Rectangle 2"/>
          <p:cNvSpPr txBox="1">
            <a:spLocks noChangeArrowheads="1"/>
          </p:cNvSpPr>
          <p:nvPr/>
        </p:nvSpPr>
        <p:spPr bwMode="auto">
          <a:xfrm>
            <a:off x="323850" y="3190875"/>
            <a:ext cx="8640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2400" b="1" i="1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2972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32205"/>
              </p:ext>
            </p:extLst>
          </p:nvPr>
        </p:nvGraphicFramePr>
        <p:xfrm>
          <a:off x="611188" y="1028700"/>
          <a:ext cx="8093075" cy="5622926"/>
        </p:xfrm>
        <a:graphic>
          <a:graphicData uri="http://schemas.openxmlformats.org/drawingml/2006/table">
            <a:tbl>
              <a:tblPr/>
              <a:tblGrid>
                <a:gridCol w="5389562"/>
                <a:gridCol w="2703513"/>
              </a:tblGrid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тысяч рублей</a:t>
                      </a: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Задолженность юридических и физических лиц по налогам в бюджет</a:t>
                      </a: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Задолженность плательщиков, ликвидация (прекращение деятельности) или банкротство которых осуществляется по решению суда</a:t>
                      </a: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481,3</a:t>
                      </a: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2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Просроченная задолженность по бюджетным ссудам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3 161,1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в том числе за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январь-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2019 г.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571,6</a:t>
                      </a: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Снижение поступление единого налог для производителей сельскохозяйственной продукции за счет снижения выручки   </a:t>
                      </a: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14,8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3 744,8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929" marR="549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9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315951"/>
              </p:ext>
            </p:extLst>
          </p:nvPr>
        </p:nvGraphicFramePr>
        <p:xfrm>
          <a:off x="323527" y="2060847"/>
          <a:ext cx="8424938" cy="4197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3"/>
                <a:gridCol w="4320480"/>
                <a:gridCol w="2160240"/>
                <a:gridCol w="1656185"/>
              </a:tblGrid>
              <a:tr h="335194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/>
                </a:tc>
              </a:tr>
              <a:tr h="3351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              </a:t>
                      </a:r>
                    </a:p>
                  </a:txBody>
                  <a:tcPr marL="9481" marR="9481" marT="9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октября 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</a:t>
                      </a:r>
                    </a:p>
                  </a:txBody>
                  <a:tcPr marL="9481" marR="9481" marT="9481" marB="0" anchor="ctr"/>
                </a:tc>
              </a:tr>
              <a:tr h="5963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</a:tr>
              <a:tr h="5963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</a:tr>
              <a:tr h="2524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150,0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</a:tr>
              <a:tr h="5963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</a:tr>
              <a:tr h="26308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</a:tr>
              <a:tr h="46278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3 150,5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2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601,4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</a:tr>
              <a:tr h="264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4 352,1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2 859,7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</a:tr>
              <a:tr h="335194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3140823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405715"/>
              </p:ext>
            </p:extLst>
          </p:nvPr>
        </p:nvGraphicFramePr>
        <p:xfrm>
          <a:off x="323850" y="1196752"/>
          <a:ext cx="8496300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430"/>
                <a:gridCol w="1727870"/>
              </a:tblGrid>
              <a:tr h="406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/>
                </a:tc>
              </a:tr>
              <a:tr h="225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Быховского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34 114,9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2366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435,2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283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373,7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41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798,1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41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41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преодолению последствий катастрофы на Чернобыльской АЭС на 2011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годы и на период до 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968,0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2806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172,3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527,9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41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727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2375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945,3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41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410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2015-2020 годы по увековечиванию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  <a:tr h="2591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3 118,4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</a:t>
            </a:r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январь-сентябрь </a:t>
            </a: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 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42500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536504"/>
          </a:xfrm>
        </p:spPr>
        <p:txBody>
          <a:bodyPr>
            <a:normAutofit fontScale="55000" lnSpcReduction="20000"/>
          </a:bodyPr>
          <a:lstStyle/>
          <a:p>
            <a:pPr marR="45085" indent="540385" algn="just"/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В консолидированный бюджет Быховского района за                 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9 месяцев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2019 года поступило доходов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34 783,1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расходы профинансированы в сумме 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34 114,9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профицит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на 1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октября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2019 г. составил 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668,2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 </a:t>
            </a:r>
          </a:p>
          <a:p>
            <a:pPr marR="45085" indent="457200" algn="just"/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Бюджет района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доходам исполнен в объеме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73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% к годовому плану .</a:t>
            </a:r>
          </a:p>
          <a:p>
            <a:pPr marR="45085" indent="457200" algn="just"/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Собственные доходы поступили в сумме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14 463,8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в том числе налоговые доходы в сумме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12 744,4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неналоговые доходы в сумме 1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719,4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20 319,3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в том числе дотация в сумме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17 972,5</a:t>
            </a:r>
            <a:r>
              <a:rPr lang="ru-RU" sz="4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238,8 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</a:rPr>
              <a:t>тыс.  рублей.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 Быховского района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январь-сентябрь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05405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1663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5576" y="1196753"/>
            <a:ext cx="8136904" cy="1728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</a:rPr>
              <a:t>Финансовый отдел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</a:rPr>
              <a:t>Быховского райисполкома</a:t>
            </a:r>
          </a:p>
          <a:p>
            <a:pPr>
              <a:buFont typeface="Wingdings" pitchFamily="2" charset="2"/>
              <a:buNone/>
              <a:defRPr/>
            </a:pPr>
            <a:endParaRPr lang="ru-RU" sz="3200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924943"/>
            <a:ext cx="3168351" cy="3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37099217"/>
              </p:ext>
            </p:extLst>
          </p:nvPr>
        </p:nvGraphicFramePr>
        <p:xfrm>
          <a:off x="395536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70255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Исполнение бюджета   Быховского  района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за январь-сентябрь 2019 года</a:t>
            </a:r>
          </a:p>
        </p:txBody>
      </p:sp>
    </p:spTree>
    <p:extLst>
      <p:ext uri="{BB962C8B-B14F-4D97-AF65-F5344CB8AC3E}">
        <p14:creationId xmlns:p14="http://schemas.microsoft.com/office/powerpoint/2010/main" val="39441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407884"/>
            <a:ext cx="8640960" cy="9328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>Структура доходов бюджета Быховского района 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2400" b="1" i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>за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январь-сентябрь  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>2019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года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64234845"/>
              </p:ext>
            </p:extLst>
          </p:nvPr>
        </p:nvGraphicFramePr>
        <p:xfrm>
          <a:off x="467544" y="941284"/>
          <a:ext cx="8208912" cy="558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808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476672"/>
            <a:ext cx="7702550" cy="10081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Структура собственных доходов бюджета Быховского  района                    ( за январь-сентябрь 2019г. поступление собственных доходов составило       </a:t>
            </a:r>
            <a:b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14 463,8 тыс. рублей, рост с учетом роста потребительских цен и без доплаты РУП «Могилевэнерго» составил 104,8%)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344000"/>
              </p:ext>
            </p:extLst>
          </p:nvPr>
        </p:nvGraphicFramePr>
        <p:xfrm>
          <a:off x="899592" y="1412776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7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88640"/>
            <a:ext cx="8278614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Основные бюджетообразующие предприятия района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98036622"/>
              </p:ext>
            </p:extLst>
          </p:nvPr>
        </p:nvGraphicFramePr>
        <p:xfrm>
          <a:off x="323528" y="692696"/>
          <a:ext cx="856895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3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341785"/>
              </p:ext>
            </p:extLst>
          </p:nvPr>
        </p:nvGraphicFramePr>
        <p:xfrm>
          <a:off x="395536" y="1442611"/>
          <a:ext cx="8424936" cy="4942332"/>
        </p:xfrm>
        <a:graphic>
          <a:graphicData uri="http://schemas.openxmlformats.org/drawingml/2006/table">
            <a:tbl>
              <a:tblPr firstRow="1" firstCol="1" bandRow="1"/>
              <a:tblGrid>
                <a:gridCol w="2831912"/>
                <a:gridCol w="1840742"/>
                <a:gridCol w="1840742"/>
                <a:gridCol w="991168"/>
                <a:gridCol w="920372"/>
              </a:tblGrid>
              <a:tr h="921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 –сентябрь 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(тыс. руб.)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 –сентябрь 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(тыс. руб.)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роста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откл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(тыс. руб.)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«Следюки»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45,4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9,9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21,7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35,5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Филиал «</a:t>
                      </a:r>
                      <a:r>
                        <a:rPr lang="ru-RU" sz="1800" dirty="0" err="1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Мокрянский</a:t>
                      </a: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76,6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21,5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28,0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55,2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СПФ</a:t>
                      </a:r>
                      <a:r>
                        <a:rPr lang="ru-RU" sz="1800" baseline="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ru-RU" sz="1800" baseline="0" dirty="0" err="1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Лудчицы</a:t>
                      </a:r>
                      <a:r>
                        <a:rPr lang="ru-RU" sz="1800" baseline="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53,5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42,8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80,1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-10,6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Быховское</a:t>
                      </a: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УКП «</a:t>
                      </a:r>
                      <a:r>
                        <a:rPr lang="ru-RU" sz="1800" dirty="0" err="1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Жилкомхоз</a:t>
                      </a: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315,6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303,0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96,0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-12,6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ГЛХУ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«Быховский лесхоз»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536,5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576,5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107,5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СЗАО «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Агролинк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217,2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304,6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140,3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87,4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Филиал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</a:t>
                      </a:r>
                      <a:r>
                        <a:rPr lang="ru-RU" sz="18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Белмит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357,8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424,4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118,6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66,6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ОАО «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Торфопредприятие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Днепровское»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139,4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171,9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123,3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 «Дуброва»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141,4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</a:t>
                      </a:r>
                      <a:r>
                        <a:rPr lang="ru-RU" sz="18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Евроторг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38,9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152,5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Перечисление подоходного налога в бюджет по предприятиям района  </a:t>
            </a:r>
            <a:endParaRPr lang="ru-RU" sz="32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88912"/>
            <a:ext cx="8351019" cy="1007839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Задолженность по налогам и сборам в бюджет района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334736"/>
              </p:ext>
            </p:extLst>
          </p:nvPr>
        </p:nvGraphicFramePr>
        <p:xfrm>
          <a:off x="251518" y="1412777"/>
          <a:ext cx="8568953" cy="4881989"/>
        </p:xfrm>
        <a:graphic>
          <a:graphicData uri="http://schemas.openxmlformats.org/drawingml/2006/table">
            <a:tbl>
              <a:tblPr firstRow="1" firstCol="1" bandRow="1"/>
              <a:tblGrid>
                <a:gridCol w="1838337"/>
                <a:gridCol w="1041985"/>
                <a:gridCol w="1008112"/>
                <a:gridCol w="864096"/>
                <a:gridCol w="864096"/>
                <a:gridCol w="1079735"/>
                <a:gridCol w="871300"/>
                <a:gridCol w="1001292"/>
              </a:tblGrid>
              <a:tr h="1170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рублей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Подоходный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Налоги на собств.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Налог при УСН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Единый налог для произв.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с/х прод.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Единый налог с ИП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Налог на добычу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ОАО «ПМК-85 </a:t>
                      </a:r>
                      <a:r>
                        <a:rPr lang="ru-RU" sz="1500" dirty="0" err="1">
                          <a:effectLst/>
                          <a:latin typeface="Times New Roman"/>
                          <a:ea typeface="Times New Roman"/>
                        </a:rPr>
                        <a:t>Водстрой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4 129,37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4 128,94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0,43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ОАО «</a:t>
                      </a:r>
                      <a:r>
                        <a:rPr lang="ru-RU" sz="1500" dirty="0" err="1">
                          <a:effectLst/>
                          <a:latin typeface="Times New Roman"/>
                          <a:ea typeface="Times New Roman"/>
                        </a:rPr>
                        <a:t>БыховРАПТС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2 183,32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2 183,32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СПФ «</a:t>
                      </a:r>
                      <a:r>
                        <a:rPr lang="ru-RU" sz="1500" dirty="0" err="1">
                          <a:effectLst/>
                          <a:latin typeface="Times New Roman"/>
                          <a:ea typeface="Times New Roman"/>
                        </a:rPr>
                        <a:t>Лудчицы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3 862,69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3 862,69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ОАО «Воронино»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12 214,78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12 214,78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ИП Каплунов А.А.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40 115,07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40 115,07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ИП Мачекин С.В.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225,12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225,12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Итого организации и ИП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62 730,35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Физические лица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21 820,95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16 904,94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2 745,37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2 170,64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84 551,30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57 020,01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2 745,37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225,12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</a:rPr>
                        <a:t>22 389,73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2 170,64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0,43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9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297921"/>
              </p:ext>
            </p:extLst>
          </p:nvPr>
        </p:nvGraphicFramePr>
        <p:xfrm>
          <a:off x="683567" y="1484785"/>
          <a:ext cx="7848872" cy="4392487"/>
        </p:xfrm>
        <a:graphic>
          <a:graphicData uri="http://schemas.openxmlformats.org/drawingml/2006/table">
            <a:tbl>
              <a:tblPr/>
              <a:tblGrid>
                <a:gridCol w="3385788"/>
                <a:gridCol w="1419295"/>
                <a:gridCol w="1419295"/>
                <a:gridCol w="1624494"/>
              </a:tblGrid>
              <a:tr h="97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01.01.2019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01.10.2019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(+), снижение(-)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 "Быховский КОСЗ"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Филиал "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Мокрянский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293,4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370,1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ООО "Завод полимерной упаковки"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22,7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7,1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Следюки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«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Ивентус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Групп»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i="1" dirty="0">
                <a:solidFill>
                  <a:srgbClr val="FFFF00"/>
                </a:solidFill>
              </a:rPr>
              <a:t>Задолженность по налогам в районный бюджет по организациям, находящимся в стадии санации </a:t>
            </a:r>
          </a:p>
        </p:txBody>
      </p:sp>
    </p:spTree>
    <p:extLst>
      <p:ext uri="{BB962C8B-B14F-4D97-AF65-F5344CB8AC3E}">
        <p14:creationId xmlns:p14="http://schemas.microsoft.com/office/powerpoint/2010/main" val="15343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6821</TotalTime>
  <Words>1279</Words>
  <Application>Microsoft Office PowerPoint</Application>
  <PresentationFormat>Экран (4:3)</PresentationFormat>
  <Paragraphs>386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ИСПОЛНЕНИЕ БЮДЖЕТА БЫХОВСКОГО РАЙОНА ЗА ЯНВАРЬ-СЕНТЯБРЬ 2019 ГОДА</vt:lpstr>
      <vt:lpstr>Доходы консолидированного бюджета  Быховского района за январь-сентябрь 2019 года</vt:lpstr>
      <vt:lpstr>Исполнение бюджета   Быховского  района  за январь-сентябрь 2019 года</vt:lpstr>
      <vt:lpstr>Презентация PowerPoint</vt:lpstr>
      <vt:lpstr>Структура собственных доходов бюджета Быховского  района                    ( за январь-сентябрь 2019г. поступление собственных доходов составило        14 463,8 тыс. рублей, рост с учетом роста потребительских цен и без доплаты РУП «Могилевэнерго» составил 104,8%)</vt:lpstr>
      <vt:lpstr>Основные бюджетообразующие предприятия района</vt:lpstr>
      <vt:lpstr>Перечисление подоходного налога в бюджет по предприятиям района  </vt:lpstr>
      <vt:lpstr>Задолженность по налогам и сборам в бюджет района</vt:lpstr>
      <vt:lpstr>Задолженность по налогам в районный бюджет по организациям, находящимся в стадии санации </vt:lpstr>
      <vt:lpstr>Расходы консолидированного бюджета Быховского района за январь-сентябрь 2019 года</vt:lpstr>
      <vt:lpstr>Презентация PowerPoint</vt:lpstr>
      <vt:lpstr>Презентация PowerPoint</vt:lpstr>
      <vt:lpstr>Не освоение средств выделенных из областного бюджета</vt:lpstr>
      <vt:lpstr>Презентация PowerPoint</vt:lpstr>
      <vt:lpstr>Презентация PowerPoint</vt:lpstr>
      <vt:lpstr>   Дебиторская задолженность Быховский  УКП «Жилкомхоз»  (за коммунальные услуги)</vt:lpstr>
      <vt:lpstr>   Потери бюджета за  январь-сентябрь 2019 г </vt:lpstr>
      <vt:lpstr>Объем долговых обязательств органов местного управления и самоуправления</vt:lpstr>
      <vt:lpstr>Программные расходы консолидированного бюджета района за январь-сентябрь 2019 года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Картузова</cp:lastModifiedBy>
  <cp:revision>793</cp:revision>
  <cp:lastPrinted>2019-07-19T05:15:50Z</cp:lastPrinted>
  <dcterms:created xsi:type="dcterms:W3CDTF">2015-12-27T14:26:40Z</dcterms:created>
  <dcterms:modified xsi:type="dcterms:W3CDTF">2019-10-25T13:10:12Z</dcterms:modified>
</cp:coreProperties>
</file>