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1" r:id="rId3"/>
    <p:sldId id="262" r:id="rId4"/>
    <p:sldId id="264" r:id="rId5"/>
    <p:sldId id="284" r:id="rId6"/>
    <p:sldId id="285" r:id="rId7"/>
    <p:sldId id="282" r:id="rId8"/>
    <p:sldId id="258" r:id="rId9"/>
    <p:sldId id="259" r:id="rId10"/>
    <p:sldId id="283" r:id="rId11"/>
    <p:sldId id="293" r:id="rId12"/>
    <p:sldId id="296" r:id="rId13"/>
    <p:sldId id="288" r:id="rId14"/>
  </p:sldIdLst>
  <p:sldSz cx="9144000" cy="6858000" type="screen4x3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FF"/>
    <a:srgbClr val="FFFF00"/>
    <a:srgbClr val="FF66FF"/>
    <a:srgbClr val="F373E4"/>
    <a:srgbClr val="CC99FF"/>
    <a:srgbClr val="6600FF"/>
    <a:srgbClr val="FF7C80"/>
    <a:srgbClr val="9900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7914" autoAdjust="0"/>
  </p:normalViewPr>
  <p:slideViewPr>
    <p:cSldViewPr>
      <p:cViewPr varScale="1">
        <p:scale>
          <a:sx n="76" d="100"/>
          <a:sy n="76" d="100"/>
        </p:scale>
        <p:origin x="164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630070088829"/>
          <c:y val="7.1311719453454908E-2"/>
          <c:w val="0.83475482182651972"/>
          <c:h val="0.73875441406651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Уточненный план за январь-сентябрь  2020 года (тыс. руб.)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2334469839485623E-2"/>
                  <c:y val="6.9209609621434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B5-4CB5-B349-08AC88F09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36449.5</c:v>
                </c:pt>
                <c:pt idx="1">
                  <c:v>36831.699999999997</c:v>
                </c:pt>
                <c:pt idx="2">
                  <c:v>-382.19999999999709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5-4CB5-B349-08AC88F09302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Исполнено за январь-сентябрь  2020 года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72920400148774E-3"/>
                  <c:y val="-8.9302665385983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B5-4CB5-B349-08AC88F09302}"/>
                </c:ext>
              </c:extLst>
            </c:dLbl>
            <c:dLbl>
              <c:idx val="1"/>
              <c:layout>
                <c:manualLayout>
                  <c:x val="3.0672920400148774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5-4CB5-B349-08AC88F09302}"/>
                </c:ext>
              </c:extLst>
            </c:dLbl>
            <c:dLbl>
              <c:idx val="2"/>
              <c:layout>
                <c:manualLayout>
                  <c:x val="1.0292973983282904E-4"/>
                  <c:y val="0.10492909367313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B5-4CB5-B349-08AC88F09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Доходы с безвозмездными поступлениями      </c:v>
                </c:pt>
                <c:pt idx="1">
                  <c:v>Расходы </c:v>
                </c:pt>
                <c:pt idx="2">
                  <c:v>                                                                                                             Дефицит (-),                                            профицит (+)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36916.400000000001</c:v>
                </c:pt>
                <c:pt idx="1">
                  <c:v>36234.300000000003</c:v>
                </c:pt>
                <c:pt idx="2">
                  <c:v>682.09999999999854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B5-4CB5-B349-08AC88F093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7496704"/>
        <c:axId val="77498240"/>
      </c:barChart>
      <c:catAx>
        <c:axId val="77496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77498240"/>
        <c:crosses val="autoZero"/>
        <c:auto val="1"/>
        <c:lblAlgn val="ctr"/>
        <c:lblOffset val="100"/>
        <c:tickLblSkip val="1"/>
        <c:noMultiLvlLbl val="0"/>
      </c:catAx>
      <c:valAx>
        <c:axId val="77498240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496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9803915344606904"/>
          <c:y val="7.4563620919757156E-2"/>
          <c:w val="0.28713995546388565"/>
          <c:h val="0.55524351021475815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59886582650237E-2"/>
          <c:y val="0.10710445938195719"/>
          <c:w val="0.58882539621201513"/>
          <c:h val="0.817276654893320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0"/>
            </a:sp3d>
          </c:spPr>
          <c:explosion val="1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  <c:extLst>
              <c:ext xmlns:c16="http://schemas.microsoft.com/office/drawing/2014/chart" uri="{C3380CC4-5D6E-409C-BE32-E72D297353CC}">
                <c16:uniqueId val="{00000001-61BD-40EF-9617-3B3EBF4A6F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  <c:extLst>
              <c:ext xmlns:c16="http://schemas.microsoft.com/office/drawing/2014/chart" uri="{C3380CC4-5D6E-409C-BE32-E72D297353CC}">
                <c16:uniqueId val="{00000002-61BD-40EF-9617-3B3EBF4A6F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508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  <c:extLst>
              <c:ext xmlns:c16="http://schemas.microsoft.com/office/drawing/2014/chart" uri="{C3380CC4-5D6E-409C-BE32-E72D297353CC}">
                <c16:uniqueId val="{00000003-61BD-40EF-9617-3B3EBF4A6F8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39,4%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BD-40EF-9617-3B3EBF4A6F8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4,3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BD-40EF-9617-3B3EBF4A6F8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56,3%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BD-40EF-9617-3B3EBF4A6F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    13 914,0 тыс.рублей</c:v>
                </c:pt>
                <c:pt idx="1">
                  <c:v>неналоговые доходы                      1 648,5 тыс.рублей</c:v>
                </c:pt>
                <c:pt idx="2">
                  <c:v>безвозмездные поступления                      21 353,9 тыс.рублей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13914</c:v>
                </c:pt>
                <c:pt idx="1">
                  <c:v>1648.5</c:v>
                </c:pt>
                <c:pt idx="2">
                  <c:v>21353.9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BD-40EF-9617-3B3EBF4A6F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795020360056617"/>
          <c:y val="0.2247677422447148"/>
          <c:w val="0.2792945711346082"/>
          <c:h val="0.51326815296204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январь-сентябрь 2019  (тыс. руб)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 Неналоговые доходы 91,3 %</c:v>
                </c:pt>
                <c:pt idx="1">
                  <c:v>Прочие налоговые доходы 95,0%</c:v>
                </c:pt>
                <c:pt idx="2">
                  <c:v>Налоги из выручки  109,0 %</c:v>
                </c:pt>
                <c:pt idx="3">
                  <c:v>Налог на прибыль 0 %</c:v>
                </c:pt>
                <c:pt idx="4">
                  <c:v>Налоги на собственность  98,0%</c:v>
                </c:pt>
                <c:pt idx="5">
                  <c:v>Налог на добавленную стоимость 100,8%</c:v>
                </c:pt>
                <c:pt idx="6">
                  <c:v>Подоходный налог  111,2 %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1805.3</c:v>
                </c:pt>
                <c:pt idx="1">
                  <c:v>153.30000000000001</c:v>
                </c:pt>
                <c:pt idx="2">
                  <c:v>2302.8000000000002</c:v>
                </c:pt>
                <c:pt idx="3">
                  <c:v>338.6</c:v>
                </c:pt>
                <c:pt idx="4">
                  <c:v>1609</c:v>
                </c:pt>
                <c:pt idx="5">
                  <c:v>2886.4</c:v>
                </c:pt>
                <c:pt idx="6">
                  <c:v>6091.6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0-43AB-81AB-1ABB498CF6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январь-сентябрь  2020 (тыс. руб.)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 Неналоговые доходы 91,3 %</c:v>
                </c:pt>
                <c:pt idx="1">
                  <c:v>Прочие налоговые доходы 95,0%</c:v>
                </c:pt>
                <c:pt idx="2">
                  <c:v>Налоги из выручки  109,0 %</c:v>
                </c:pt>
                <c:pt idx="3">
                  <c:v>Налог на прибыль 0 %</c:v>
                </c:pt>
                <c:pt idx="4">
                  <c:v>Налоги на собственность  98,0%</c:v>
                </c:pt>
                <c:pt idx="5">
                  <c:v>Налог на добавленную стоимость 100,8%</c:v>
                </c:pt>
                <c:pt idx="6">
                  <c:v>Подоходный налог  111,2 %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1648.5</c:v>
                </c:pt>
                <c:pt idx="1">
                  <c:v>145.6</c:v>
                </c:pt>
                <c:pt idx="2">
                  <c:v>2511.1</c:v>
                </c:pt>
                <c:pt idx="3">
                  <c:v>-2.9</c:v>
                </c:pt>
                <c:pt idx="4">
                  <c:v>1576.9</c:v>
                </c:pt>
                <c:pt idx="5">
                  <c:v>2910.3</c:v>
                </c:pt>
                <c:pt idx="6">
                  <c:v>6773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80-43AB-81AB-1ABB498CF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21216"/>
        <c:axId val="54122752"/>
      </c:barChart>
      <c:catAx>
        <c:axId val="54121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Times New Roman" panose="02020603050405020304" pitchFamily="18" charset="0"/>
              </a:defRPr>
            </a:pPr>
            <a:endParaRPr lang="ru-RU"/>
          </a:p>
        </c:txPr>
        <c:crossAx val="54122752"/>
        <c:crosses val="autoZero"/>
        <c:auto val="1"/>
        <c:lblAlgn val="ctr"/>
        <c:lblOffset val="100"/>
        <c:noMultiLvlLbl val="0"/>
      </c:catAx>
      <c:valAx>
        <c:axId val="5412275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54121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5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5624067481941859"/>
          <c:h val="0.8362285142920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931-4F57-AB88-27FFAD9816D0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931-4F57-AB88-27FFAD9816D0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31-4F57-AB88-27FFAD9816D0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31-4F57-AB88-27FFAD9816D0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31-4F57-AB88-27FFAD9816D0}"/>
                </c:ext>
              </c:extLst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31-4F57-AB88-27FFAD9816D0}"/>
                </c:ext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31-4F57-AB88-27FFAD9816D0}"/>
                </c:ext>
              </c:extLst>
            </c:dLbl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31-4F57-AB88-27FFAD9816D0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31-4F57-AB88-27FFAD9816D0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31-4F57-AB88-27FFAD9816D0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31-4F57-AB88-27FFAD9816D0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Филиал "Белмит" 1 065,0 тыс. руб.</c:v>
                </c:pt>
                <c:pt idx="1">
                  <c:v>СЗАО "Агролинк" 697,8 тыс. руб.</c:v>
                </c:pt>
                <c:pt idx="2">
                  <c:v>ГЛХУ "Быховский лесхоз" 551,8 тыс. руб.</c:v>
                </c:pt>
                <c:pt idx="3">
                  <c:v>УКП "Жилкомхоз" 421,6 тыс. руб.</c:v>
                </c:pt>
                <c:pt idx="4">
                  <c:v>РУП "Могилевэнерго" 397,5 тыс.руб.</c:v>
                </c:pt>
                <c:pt idx="5">
                  <c:v>Сельскохозяйственные организации 957,6 тыс.руб.</c:v>
                </c:pt>
                <c:pt idx="6">
                  <c:v>ИП  759,3 тыс. руб.</c:v>
                </c:pt>
                <c:pt idx="7">
                  <c:v>прочие коммерческие организации 1311,9 тыс. руб.</c:v>
                </c:pt>
                <c:pt idx="8">
                  <c:v>бюджетные организации 3 430,5 тыс. руб.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8.4000000000000005E-2</c:v>
                </c:pt>
                <c:pt idx="1">
                  <c:v>5.5E-2</c:v>
                </c:pt>
                <c:pt idx="2">
                  <c:v>4.3999999999999997E-2</c:v>
                </c:pt>
                <c:pt idx="3">
                  <c:v>3.3000000000000002E-2</c:v>
                </c:pt>
                <c:pt idx="4">
                  <c:v>3.1E-2</c:v>
                </c:pt>
                <c:pt idx="5">
                  <c:v>7.5999999999999998E-2</c:v>
                </c:pt>
                <c:pt idx="6">
                  <c:v>0.06</c:v>
                </c:pt>
                <c:pt idx="7">
                  <c:v>0.104</c:v>
                </c:pt>
                <c:pt idx="8">
                  <c:v>0.27100000000000002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31-4F57-AB88-27FFAD981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396611575786114"/>
          <c:y val="0"/>
          <c:w val="0.44603388424213886"/>
          <c:h val="1"/>
        </c:manualLayout>
      </c:layout>
      <c:overlay val="0"/>
      <c:spPr>
        <a:ln>
          <a:solidFill>
            <a:schemeClr val="accent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Быховского района </a:t>
            </a:r>
          </a:p>
          <a:p>
            <a:pPr>
              <a:defRPr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январь-сентябрь</a:t>
            </a:r>
            <a:r>
              <a:rPr lang="ru-RU" sz="22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 по </a:t>
            </a:r>
            <a:r>
              <a:rPr lang="ru-RU" sz="2200" b="1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функциональной классификации</a:t>
            </a:r>
            <a:r>
              <a:rPr lang="ru-RU" sz="2200" b="0" i="1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бюджета</a:t>
            </a:r>
          </a:p>
        </c:rich>
      </c:tx>
      <c:layout>
        <c:manualLayout>
          <c:xMode val="edge"/>
          <c:yMode val="edge"/>
          <c:x val="0.10795252441605462"/>
          <c:y val="1.1677545275773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9423712491329155"/>
          <c:y val="0.18947416336456444"/>
          <c:w val="0.60559225912340275"/>
          <c:h val="0.800727542618721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2-4D1D-A505-F62D2DBF66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02-4D1D-A505-F62D2DBF66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02-4D1D-A505-F62D2DBF66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02-4D1D-A505-F62D2DBF66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E02-4D1D-A505-F62D2DBF66F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9C3-489E-8CD7-DBE901114E4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E02-4D1D-A505-F62D2DBF66F8}"/>
              </c:ext>
            </c:extLst>
          </c:dPt>
          <c:dLbls>
            <c:dLbl>
              <c:idx val="3"/>
              <c:layout>
                <c:manualLayout>
                  <c:x val="1.6074427771330731E-2"/>
                  <c:y val="-2.5599933340739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02-4D1D-A505-F62D2DBF66F8}"/>
                </c:ext>
              </c:extLst>
            </c:dLbl>
            <c:dLbl>
              <c:idx val="6"/>
              <c:layout>
                <c:manualLayout>
                  <c:x val="0.12444462286636686"/>
                  <c:y val="0.101687003913145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02-4D1D-A505-F62D2DBF66F8}"/>
                </c:ext>
              </c:extLst>
            </c:dLbl>
            <c:dLbl>
              <c:idx val="7"/>
              <c:layout>
                <c:manualLayout>
                  <c:x val="3.2301441296438582E-2"/>
                  <c:y val="1.34711671905726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  <a:r>
                      <a:rPr lang="ru-RU" dirty="0"/>
                      <a:t>,1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02-4D1D-A505-F62D2DBF6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 (14 292,6 тыс. руб.)</c:v>
                </c:pt>
                <c:pt idx="1">
                  <c:v>Жилищно-коммунальные услуги и жилищное строительство                                       (3 996,0 тыс.руб.)</c:v>
                </c:pt>
                <c:pt idx="2">
                  <c:v>Общегосударственная деятельность            (3 158,3 тыс.руб.)</c:v>
                </c:pt>
                <c:pt idx="3">
                  <c:v>Национальная экономика                              (832,1 тыс.руб.)</c:v>
                </c:pt>
                <c:pt idx="4">
                  <c:v>Социальная политика                                                             (2 719,8 тыс.руб.)</c:v>
                </c:pt>
                <c:pt idx="5">
                  <c:v>Физическая культура, спорт, культура и средства массовой информации (2 335,1 тыс. руб.)</c:v>
                </c:pt>
                <c:pt idx="6">
                  <c:v>Здравоохранение (8 757,1тыс. руб)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0.39400000000000002</c:v>
                </c:pt>
                <c:pt idx="1">
                  <c:v>0.11</c:v>
                </c:pt>
                <c:pt idx="2">
                  <c:v>8.6999999999999994E-2</c:v>
                </c:pt>
                <c:pt idx="3">
                  <c:v>2.3E-2</c:v>
                </c:pt>
                <c:pt idx="4">
                  <c:v>7.4999999999999997E-2</c:v>
                </c:pt>
                <c:pt idx="5">
                  <c:v>6.4000000000000001E-2</c:v>
                </c:pt>
                <c:pt idx="6">
                  <c:v>0.24199999999999999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E02-4D1D-A505-F62D2DBF6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892569359706998E-3"/>
          <c:y val="0.15568085027589526"/>
          <c:w val="0.34233579555586263"/>
          <c:h val="0.84431914972410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Быховского района 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 –сентябрь 2020 года по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классификации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бюджета</a:t>
            </a:r>
          </a:p>
        </c:rich>
      </c:tx>
      <c:layout>
        <c:manualLayout>
          <c:xMode val="edge"/>
          <c:yMode val="edge"/>
          <c:x val="9.3131575483209619E-2"/>
          <c:y val="1.16287445473091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690780389480538E-2"/>
          <c:y val="0.19606475348892857"/>
          <c:w val="0.55224197778211381"/>
          <c:h val="0.75536546386289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C09-4450-8D2E-988CF65825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C09-4450-8D2E-988CF65825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C09-4450-8D2E-988CF65825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C09-4450-8D2E-988CF65825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C09-4450-8D2E-988CF658250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C09-4450-8D2E-988CF658250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C09-4450-8D2E-988CF658250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7C09-4450-8D2E-988CF658250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2-7C09-4450-8D2E-988CF658250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7C09-4450-8D2E-988CF6582502}"/>
              </c:ext>
            </c:extLst>
          </c:dPt>
          <c:dLbls>
            <c:dLbl>
              <c:idx val="0"/>
              <c:layout>
                <c:manualLayout>
                  <c:x val="-9.5979064884480617E-2"/>
                  <c:y val="1.1058600326459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09-4450-8D2E-988CF6582502}"/>
                </c:ext>
              </c:extLst>
            </c:dLbl>
            <c:dLbl>
              <c:idx val="1"/>
              <c:layout>
                <c:manualLayout>
                  <c:x val="-1.5274913431654186E-3"/>
                  <c:y val="1.6186540933791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09-4450-8D2E-988CF6582502}"/>
                </c:ext>
              </c:extLst>
            </c:dLbl>
            <c:dLbl>
              <c:idx val="2"/>
              <c:layout>
                <c:manualLayout>
                  <c:x val="5.534282371986679E-3"/>
                  <c:y val="-2.38786044529850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09-4450-8D2E-988CF6582502}"/>
                </c:ext>
              </c:extLst>
            </c:dLbl>
            <c:dLbl>
              <c:idx val="4"/>
              <c:layout>
                <c:manualLayout>
                  <c:x val="8.9539537623737411E-3"/>
                  <c:y val="-1.34347099406537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09-4450-8D2E-988CF6582502}"/>
                </c:ext>
              </c:extLst>
            </c:dLbl>
            <c:dLbl>
              <c:idx val="5"/>
              <c:layout>
                <c:manualLayout>
                  <c:x val="-1.4133583663439823E-3"/>
                  <c:y val="6.697973729414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09-4450-8D2E-988CF6582502}"/>
                </c:ext>
              </c:extLst>
            </c:dLbl>
            <c:dLbl>
              <c:idx val="6"/>
              <c:layout>
                <c:manualLayout>
                  <c:x val="-3.0269629238207894E-2"/>
                  <c:y val="-1.4387137692881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09-4450-8D2E-988CF6582502}"/>
                </c:ext>
              </c:extLst>
            </c:dLbl>
            <c:dLbl>
              <c:idx val="7"/>
              <c:layout>
                <c:manualLayout>
                  <c:x val="-5.5635741686964751E-3"/>
                  <c:y val="-1.22286473664098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C09-4450-8D2E-988CF6582502}"/>
                </c:ext>
              </c:extLst>
            </c:dLbl>
            <c:dLbl>
              <c:idx val="8"/>
              <c:layout>
                <c:manualLayout>
                  <c:x val="1.0843799801889426E-2"/>
                  <c:y val="-2.36240539817920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C09-4450-8D2E-988CF6582502}"/>
                </c:ext>
              </c:extLst>
            </c:dLbl>
            <c:dLbl>
              <c:idx val="9"/>
              <c:layout>
                <c:manualLayout>
                  <c:x val="3.3125404366835032E-2"/>
                  <c:y val="-1.98413546236010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C09-4450-8D2E-988CF6582502}"/>
                </c:ext>
              </c:extLst>
            </c:dLbl>
            <c:dLbl>
              <c:idx val="10"/>
              <c:layout>
                <c:manualLayout>
                  <c:x val="5.1334048784495469E-2"/>
                  <c:y val="5.319311285315062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C09-4450-8D2E-988CF65825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и взносы (отчисления) на соц.страхование            </c:v>
                </c:pt>
                <c:pt idx="1">
                  <c:v>Субсидии </c:v>
                </c:pt>
                <c:pt idx="2">
                  <c:v>Оплата коммунальных услуг                 </c:v>
                </c:pt>
                <c:pt idx="3">
                  <c:v>Лекарственные средства и изделия медицинского назначения </c:v>
                </c:pt>
                <c:pt idx="4">
                  <c:v>Текущие  и капитальные бюджетные трансферты населению </c:v>
                </c:pt>
                <c:pt idx="5">
                  <c:v>Текущее содержание сооружений благоустройства </c:v>
                </c:pt>
                <c:pt idx="6">
                  <c:v>Продукты питания </c:v>
                </c:pt>
                <c:pt idx="7">
                  <c:v>Транспортные услуги </c:v>
                </c:pt>
                <c:pt idx="8">
                  <c:v>Иные расходы 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23949.4</c:v>
                </c:pt>
                <c:pt idx="1">
                  <c:v>3699.5</c:v>
                </c:pt>
                <c:pt idx="2">
                  <c:v>2677.3</c:v>
                </c:pt>
                <c:pt idx="3">
                  <c:v>521.9</c:v>
                </c:pt>
                <c:pt idx="4">
                  <c:v>2280.4</c:v>
                </c:pt>
                <c:pt idx="5">
                  <c:v>524.70000000000005</c:v>
                </c:pt>
                <c:pt idx="6">
                  <c:v>456.3</c:v>
                </c:pt>
                <c:pt idx="7">
                  <c:v>345.7</c:v>
                </c:pt>
                <c:pt idx="8">
                  <c:v>1779.1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C09-4450-8D2E-988CF65825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885753123602517"/>
          <c:y val="0.17519558266419727"/>
          <c:w val="0.36115023167360488"/>
          <c:h val="0.82480441733580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800" cap="none" spc="0" normalizeH="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4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51688459736358"/>
          <c:y val="0.17484600291244212"/>
          <c:w val="0.5938061229911652"/>
          <c:h val="0.7615065393213873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 за январь-сентябрь  2019 г (тыс. руб.)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75.7</c:v>
                </c:pt>
                <c:pt idx="1">
                  <c:v>293.10000000000002</c:v>
                </c:pt>
                <c:pt idx="2">
                  <c:v>52.3</c:v>
                </c:pt>
                <c:pt idx="3">
                  <c:v>73</c:v>
                </c:pt>
                <c:pt idx="4">
                  <c:v>82.4</c:v>
                </c:pt>
                <c:pt idx="5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3-499B-B158-C80BB5B3B1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 за  январь-сентябрь 2020 (тыс. руб.)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2816561534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23-499B-B158-C80BB5B3B132}"/>
                </c:ext>
              </c:extLst>
            </c:dLbl>
            <c:dLbl>
              <c:idx val="1"/>
              <c:layout>
                <c:manualLayout>
                  <c:x val="3.4710557796643664E-2"/>
                  <c:y val="-2.1964824457814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23-499B-B158-C80BB5B3B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69.5</c:v>
                </c:pt>
                <c:pt idx="1">
                  <c:v>279</c:v>
                </c:pt>
                <c:pt idx="2">
                  <c:v>50</c:v>
                </c:pt>
                <c:pt idx="3">
                  <c:v>73.400000000000006</c:v>
                </c:pt>
                <c:pt idx="4">
                  <c:v>53.9</c:v>
                </c:pt>
                <c:pt idx="5">
                  <c:v>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23-499B-B158-C80BB5B3B1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уточненный план январь-сентябрь 2020 г. (тыс. руб.)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 и спорт</c:v>
                </c:pt>
                <c:pt idx="3">
                  <c:v>Центр социального обслуживания</c:v>
                </c:pt>
                <c:pt idx="4">
                  <c:v>Культура</c:v>
                </c:pt>
                <c:pt idx="5">
                  <c:v>Сельское хозяйство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79.900000000000006</c:v>
                </c:pt>
                <c:pt idx="1">
                  <c:v>310</c:v>
                </c:pt>
                <c:pt idx="2">
                  <c:v>53.1</c:v>
                </c:pt>
                <c:pt idx="3">
                  <c:v>73.400000000000006</c:v>
                </c:pt>
                <c:pt idx="4">
                  <c:v>88</c:v>
                </c:pt>
                <c:pt idx="5">
                  <c:v>114.5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23-499B-B158-C80BB5B3B1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1872000"/>
        <c:axId val="21886080"/>
        <c:axId val="0"/>
      </c:bar3DChart>
      <c:catAx>
        <c:axId val="218720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886080"/>
        <c:crosses val="autoZero"/>
        <c:auto val="1"/>
        <c:lblAlgn val="ctr"/>
        <c:lblOffset val="100"/>
        <c:noMultiLvlLbl val="0"/>
      </c:catAx>
      <c:valAx>
        <c:axId val="21886080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872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164652757880703"/>
          <c:y val="4.5768311945072221E-2"/>
          <c:w val="0.57050106031103753"/>
          <c:h val="0.140951207544331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219042674286271"/>
          <c:y val="2.6859929983449514E-2"/>
          <c:w val="0.54774799362052351"/>
          <c:h val="0.911309164908049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01.01.2020       тыс.рублей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09154686810594E-2"/>
                  <c:y val="4.3929648915629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35-4192-976A-C960BA84FB8A}"/>
                </c:ext>
              </c:extLst>
            </c:dLbl>
            <c:dLbl>
              <c:idx val="1"/>
              <c:layout>
                <c:manualLayout>
                  <c:x val="9.3596187455479828E-3"/>
                  <c:y val="9.288113798428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35-4192-976A-C960BA84FB8A}"/>
                </c:ext>
              </c:extLst>
            </c:dLbl>
            <c:dLbl>
              <c:idx val="2"/>
              <c:layout>
                <c:manualLayout>
                  <c:x val="-5.5335032614703097E-17"/>
                  <c:y val="6.5894473373444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35-4192-976A-C960BA84F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349.3</c:v>
                </c:pt>
                <c:pt idx="1">
                  <c:v>975.8</c:v>
                </c:pt>
                <c:pt idx="2">
                  <c:v>1614.9</c:v>
                </c:pt>
                <c:pt idx="3">
                  <c:v>0</c:v>
                </c:pt>
                <c:pt idx="4">
                  <c:v>316.5</c:v>
                </c:pt>
                <c:pt idx="5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35-4192-976A-C960BA84FB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01.10.2020 тыс.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935-4192-976A-C960BA84FB8A}"/>
              </c:ext>
            </c:extLst>
          </c:dPt>
          <c:dLbls>
            <c:dLbl>
              <c:idx val="0"/>
              <c:layout>
                <c:manualLayout>
                  <c:x val="2.4146474988969505E-2"/>
                  <c:y val="1.317889467468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35-4192-976A-C960BA84FB8A}"/>
                </c:ext>
              </c:extLst>
            </c:dLbl>
            <c:dLbl>
              <c:idx val="1"/>
              <c:layout>
                <c:manualLayout>
                  <c:x val="1.7376374276330032E-3"/>
                  <c:y val="1.6942713172094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35-4192-976A-C960BA84FB8A}"/>
                </c:ext>
              </c:extLst>
            </c:dLbl>
            <c:dLbl>
              <c:idx val="2"/>
              <c:layout>
                <c:manualLayout>
                  <c:x val="1.9916294781725141E-3"/>
                  <c:y val="-1.5179609679265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35-4192-976A-C960BA84FB8A}"/>
                </c:ext>
              </c:extLst>
            </c:dLbl>
            <c:dLbl>
              <c:idx val="3"/>
              <c:layout>
                <c:manualLayout>
                  <c:x val="-2.4850096205038647E-3"/>
                  <c:y val="7.8045689183119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35-4192-976A-C960BA84FB8A}"/>
                </c:ext>
              </c:extLst>
            </c:dLbl>
            <c:dLbl>
              <c:idx val="4"/>
              <c:layout>
                <c:manualLayout>
                  <c:x val="1.9662770057865559E-3"/>
                  <c:y val="-1.0993921234457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35-4192-976A-C960BA84FB8A}"/>
                </c:ext>
              </c:extLst>
            </c:dLbl>
            <c:dLbl>
              <c:idx val="5"/>
              <c:layout>
                <c:manualLayout>
                  <c:x val="-4.5274640604317821E-3"/>
                  <c:y val="-1.42201093388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35-4192-976A-C960BA84FB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ОАО "Быховский КОСЗ"</c:v>
                </c:pt>
                <c:pt idx="1">
                  <c:v>Ф-л "Мокрянский "ОАО "Быховский КОСЗ"</c:v>
                </c:pt>
                <c:pt idx="2">
                  <c:v>ОАО "Быховский"</c:v>
                </c:pt>
                <c:pt idx="3">
                  <c:v>ОАО "ПМК-85 Водстрой"</c:v>
                </c:pt>
                <c:pt idx="4">
                  <c:v>ОАО "Обидовичи"</c:v>
                </c:pt>
                <c:pt idx="5">
                  <c:v>ОАО "Следюки"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6"/>
                <c:pt idx="0">
                  <c:v>345.5</c:v>
                </c:pt>
                <c:pt idx="1">
                  <c:v>975.8</c:v>
                </c:pt>
                <c:pt idx="2">
                  <c:v>1605.2</c:v>
                </c:pt>
                <c:pt idx="3">
                  <c:v>0</c:v>
                </c:pt>
                <c:pt idx="4">
                  <c:v>285.8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35-4192-976A-C960BA84FB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4311936"/>
        <c:axId val="54313728"/>
      </c:barChart>
      <c:catAx>
        <c:axId val="54311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4313728"/>
        <c:crosses val="autoZero"/>
        <c:auto val="1"/>
        <c:lblAlgn val="ctr"/>
        <c:lblOffset val="100"/>
        <c:noMultiLvlLbl val="0"/>
      </c:catAx>
      <c:valAx>
        <c:axId val="54313728"/>
        <c:scaling>
          <c:orientation val="minMax"/>
        </c:scaling>
        <c:delete val="0"/>
        <c:axPos val="b"/>
        <c:numFmt formatCode="#,##0.0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431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7585303183441"/>
          <c:y val="7.4270302030972138E-2"/>
          <c:w val="0.20054459914645115"/>
          <c:h val="0.2751918072022296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8241A-818A-4974-AB84-B228D34A1BA6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B085-CC68-45A3-B689-A7BB001298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7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12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6B085-CC68-45A3-B689-A7BB0012983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91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7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09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83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79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3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46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12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6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4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8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7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46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55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65B43-B05C-4F8C-9A7D-C13B1E056194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2AA13D-3467-47E9-BC08-6C55CFC47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oblast45.ru/uploads/publications/1545/fed7c7418dd0f5b0d055843e437c01ec4c2b23a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636912"/>
            <a:ext cx="6768752" cy="32514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016" y="980728"/>
            <a:ext cx="7772400" cy="144016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</a:rPr>
              <a:t>ОТЧЕТ ОБ ИСПОЛНЕНИИ БЮДЖЕТА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</a:rPr>
              <a:t>БЫХОВСКОГО РАЙОНА ЗА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</a:rPr>
              <a:t>9 МЕСЯЦЕВ 20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</a:rPr>
              <a:t>20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6273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07884"/>
            <a:ext cx="8640960" cy="533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Динамика поступления доходов от</a:t>
            </a:r>
          </a:p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 внебюджетной деятельности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33641109"/>
              </p:ext>
            </p:extLst>
          </p:nvPr>
        </p:nvGraphicFramePr>
        <p:xfrm>
          <a:off x="467544" y="941284"/>
          <a:ext cx="8208912" cy="558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68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3157" y="404664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Просроченная задолженность по бюджетным ссудам                                       на 01.10.20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20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 г.  –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3 214,4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  <a:p>
            <a:pPr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за январь-сентябрь 20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20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г. взыскано бюджетных ссуд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44,2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 тыс. 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09493036"/>
              </p:ext>
            </p:extLst>
          </p:nvPr>
        </p:nvGraphicFramePr>
        <p:xfrm>
          <a:off x="359259" y="1540312"/>
          <a:ext cx="8559323" cy="520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544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9ABDF-97C6-4BEC-ADBE-A57214314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16632"/>
            <a:ext cx="8066857" cy="1440160"/>
          </a:xfrm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снос ветхих и пустующих домов с хозяйственными и иными постройками, признанных бесхозяйными, в сельской местности</a:t>
            </a:r>
            <a:endParaRPr lang="ru-BY" sz="2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D6554FF-4955-4140-A47D-488505265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224083"/>
              </p:ext>
            </p:extLst>
          </p:nvPr>
        </p:nvGraphicFramePr>
        <p:xfrm>
          <a:off x="755650" y="1556792"/>
          <a:ext cx="7848599" cy="4683803"/>
        </p:xfrm>
        <a:graphic>
          <a:graphicData uri="http://schemas.openxmlformats.org/drawingml/2006/table">
            <a:tbl>
              <a:tblPr/>
              <a:tblGrid>
                <a:gridCol w="3528318">
                  <a:extLst>
                    <a:ext uri="{9D8B030D-6E8A-4147-A177-3AD203B41FA5}">
                      <a16:colId xmlns:a16="http://schemas.microsoft.com/office/drawing/2014/main" val="3873249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72636024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36508990"/>
                    </a:ext>
                  </a:extLst>
                </a:gridCol>
                <a:gridCol w="1295945">
                  <a:extLst>
                    <a:ext uri="{9D8B030D-6E8A-4147-A177-3AD203B41FA5}">
                      <a16:colId xmlns:a16="http://schemas.microsoft.com/office/drawing/2014/main" val="3442773282"/>
                    </a:ext>
                  </a:extLst>
                </a:gridCol>
              </a:tblGrid>
              <a:tr h="265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Наименование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 </a:t>
                      </a:r>
                      <a:r>
                        <a:rPr lang="ru-RU" sz="18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сельского исполнительного комитета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Уточнённый план, руб.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 Исполнение на 01.10.2020г., руб.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</a:rPr>
                        <a:t>Остаток плановых назначений, руб.</a:t>
                      </a:r>
                    </a:p>
                  </a:txBody>
                  <a:tcPr marL="7393" marR="7393" marT="73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462433"/>
                  </a:ext>
                </a:extLst>
              </a:tr>
              <a:tr h="331640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Всего: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24 603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8 274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16 329</a:t>
                      </a:r>
                      <a:endParaRPr lang="ru-BY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480692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Краснослободский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2 100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900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1 200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262916"/>
                  </a:ext>
                </a:extLst>
              </a:tr>
              <a:tr h="283108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Лудчицкий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2 800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2 800</a:t>
                      </a:r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022382"/>
                  </a:ext>
                </a:extLst>
              </a:tr>
              <a:tr h="315463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Новобыховский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7 200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5 201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1 999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747920"/>
                  </a:ext>
                </a:extLst>
              </a:tr>
              <a:tr h="331640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Обидовичский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2 179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2 173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6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619844"/>
                  </a:ext>
                </a:extLst>
              </a:tr>
              <a:tr h="291197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Следюковский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2 100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2 100</a:t>
                      </a:r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13844"/>
                  </a:ext>
                </a:extLst>
              </a:tr>
              <a:tr h="291197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Смолицкий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2 100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2 100</a:t>
                      </a:r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040433"/>
                  </a:ext>
                </a:extLst>
              </a:tr>
              <a:tr h="258214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Черноборский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1 400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1 400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020352"/>
                  </a:ext>
                </a:extLst>
              </a:tr>
              <a:tr h="307374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Холстовский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2 800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2 800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468304"/>
                  </a:ext>
                </a:extLst>
              </a:tr>
              <a:tr h="291197">
                <a:tc>
                  <a:txBody>
                    <a:bodyPr/>
                    <a:lstStyle/>
                    <a:p>
                      <a:pPr algn="l" fontAlgn="t"/>
                      <a:r>
                        <a:rPr lang="ru-RU" sz="2300" b="1" i="1" u="none" strike="noStrike" dirty="0" err="1">
                          <a:effectLst/>
                          <a:latin typeface="Times New Roman Cyr" panose="02020603050405020304" pitchFamily="18" charset="0"/>
                        </a:rPr>
                        <a:t>Ямницкий</a:t>
                      </a:r>
                      <a:endParaRPr lang="ru-RU" sz="2300" b="1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1 924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 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BY" sz="2300" b="1" i="1" u="none" strike="noStrike" dirty="0">
                          <a:effectLst/>
                          <a:latin typeface="Times New Roman Cyr" panose="02020603050405020304" pitchFamily="18" charset="0"/>
                        </a:rPr>
                        <a:t>1 924</a:t>
                      </a:r>
                    </a:p>
                  </a:txBody>
                  <a:tcPr marL="7393" marR="7393" marT="739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661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318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1196753"/>
            <a:ext cx="8136904" cy="17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</a:rPr>
              <a:t>Финансовый отдел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</a:rPr>
              <a:t>Быховского райисполкома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3"/>
            <a:ext cx="3168351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9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67132412"/>
              </p:ext>
            </p:extLst>
          </p:nvPr>
        </p:nvGraphicFramePr>
        <p:xfrm>
          <a:off x="395536" y="908720"/>
          <a:ext cx="856895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375320"/>
            <a:ext cx="7702550" cy="533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Исполнение бюджета   Быховского  района</a:t>
            </a:r>
            <a:b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 за  январь-сентябрь 20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</a:rPr>
              <a:t>20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94411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07419603"/>
              </p:ext>
            </p:extLst>
          </p:nvPr>
        </p:nvGraphicFramePr>
        <p:xfrm>
          <a:off x="395536" y="1397000"/>
          <a:ext cx="828092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496944" cy="5334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  <a:t>Структура доходов бюджета Быховского района </a:t>
            </a:r>
            <a:b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  <a:t>за  январь-сентябрь 20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</a:rPr>
              <a:t>20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41545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76672"/>
            <a:ext cx="7702550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Структура собственных доходов бюджета Быховского  района                    ( за 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9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месяцев 20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0г. поступление собственных доходов составило       </a:t>
            </a:r>
            <a:b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15 562,5 тыс. рублей, рост с учетом роста потребительских цен составил 102,5%)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38016187"/>
              </p:ext>
            </p:extLst>
          </p:nvPr>
        </p:nvGraphicFramePr>
        <p:xfrm>
          <a:off x="827584" y="1412776"/>
          <a:ext cx="77048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3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88640"/>
            <a:ext cx="8278614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Основные плательщики налогов в бюджет района 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99749488"/>
              </p:ext>
            </p:extLst>
          </p:nvPr>
        </p:nvGraphicFramePr>
        <p:xfrm>
          <a:off x="179512" y="722040"/>
          <a:ext cx="9073008" cy="601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37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88640"/>
            <a:ext cx="8350622" cy="93610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Темп роста  доходов перечисляемых в бюджет района по основным </a:t>
            </a:r>
            <a:r>
              <a:rPr lang="ru-RU" sz="2400" b="1" i="1" dirty="0" err="1">
                <a:solidFill>
                  <a:schemeClr val="tx1"/>
                </a:solidFill>
                <a:latin typeface="Times New Roman" pitchFamily="18" charset="0"/>
              </a:rPr>
              <a:t>бюджетообразующим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</a:rPr>
              <a:t> предприятиям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08508"/>
              </p:ext>
            </p:extLst>
          </p:nvPr>
        </p:nvGraphicFramePr>
        <p:xfrm>
          <a:off x="755576" y="1383515"/>
          <a:ext cx="7776864" cy="4881105"/>
        </p:xfrm>
        <a:graphic>
          <a:graphicData uri="http://schemas.openxmlformats.org/drawingml/2006/table">
            <a:tbl>
              <a:tblPr/>
              <a:tblGrid>
                <a:gridCol w="2153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10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Поступило в бюджет за январь-сентябрь 2019 г. (тыс. рублей)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Поступило в бюджет за  январь-сентябрь 2020г. (тыс. рублей)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в сопоставимых условиях (тыс. рублей)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 в сопоставимых условиях (%)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УКП "</a:t>
                      </a:r>
                      <a:r>
                        <a:rPr lang="ru-RU" sz="1800" b="0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Жилкомхоз</a:t>
                      </a:r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445,7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421,6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-24,1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94,6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СЗАО "</a:t>
                      </a:r>
                      <a:r>
                        <a:rPr lang="ru-RU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Агролинк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551,6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697,9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146,3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126,5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Могилевское РАЙПО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190,4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174,3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-16,1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91,5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ГЛХУ "Быховский лесхоз"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516,8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551,8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325,5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282,9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-42,6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86,9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УПКП "</a:t>
                      </a:r>
                      <a:r>
                        <a:rPr lang="ru-RU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Быховрайводоканал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186,6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222,0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119,0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РУП «</a:t>
                      </a:r>
                      <a:r>
                        <a:rPr lang="ru-RU" sz="18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Могилевэнерго</a:t>
                      </a:r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371,5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397,5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107,0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Белмит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1012,9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1065,0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7170" marR="7170" marT="71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34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8354889" cy="1320800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>
                <a:solidFill>
                  <a:schemeClr val="tx1"/>
                </a:solidFill>
              </a:rPr>
              <a:t>Задолженность по налогам в районный бюджет по организациям, находящимся в стадии санации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039691"/>
              </p:ext>
            </p:extLst>
          </p:nvPr>
        </p:nvGraphicFramePr>
        <p:xfrm>
          <a:off x="718590" y="1930398"/>
          <a:ext cx="8136905" cy="4090889"/>
        </p:xfrm>
        <a:graphic>
          <a:graphicData uri="http://schemas.openxmlformats.org/drawingml/2006/table">
            <a:tbl>
              <a:tblPr/>
              <a:tblGrid>
                <a:gridCol w="351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9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01.01.2020 г.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01.10.20г. тыс. 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(+), снижение(-) тыс. 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 "Быховский КОСЗ"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44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Филиал "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Мокрянский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90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ООО "Завод полимерной упаковки"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790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ОАО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Следюки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4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0255244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08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35162562"/>
              </p:ext>
            </p:extLst>
          </p:nvPr>
        </p:nvGraphicFramePr>
        <p:xfrm>
          <a:off x="395536" y="116632"/>
          <a:ext cx="856895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7349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5645</TotalTime>
  <Words>417</Words>
  <Application>Microsoft Office PowerPoint</Application>
  <PresentationFormat>Экран (4:3)</PresentationFormat>
  <Paragraphs>135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Times New Roman Cyr</vt:lpstr>
      <vt:lpstr>Trebuchet MS</vt:lpstr>
      <vt:lpstr>Wingdings</vt:lpstr>
      <vt:lpstr>Wingdings 3</vt:lpstr>
      <vt:lpstr>Аспект</vt:lpstr>
      <vt:lpstr>ОТЧЕТ ОБ ИСПОЛНЕНИИ БЮДЖЕТА БЫХОВСКОГО РАЙОНА ЗА 9 МЕСЯЦЕВ 2020 ГОДА</vt:lpstr>
      <vt:lpstr>Исполнение бюджета   Быховского  района  за  январь-сентябрь 2020 года</vt:lpstr>
      <vt:lpstr>Структура доходов бюджета Быховского района  за  январь-сентябрь 2020 года</vt:lpstr>
      <vt:lpstr>Структура собственных доходов бюджета Быховского  района                    ( за 9 месяцев 2020г. поступление собственных доходов составило        15 562,5 тыс. рублей, рост с учетом роста потребительских цен составил 102,5%)</vt:lpstr>
      <vt:lpstr>Основные плательщики налогов в бюджет района </vt:lpstr>
      <vt:lpstr>Темп роста  доходов перечисляемых в бюджет района по основным бюджетообразующим предприятиям </vt:lpstr>
      <vt:lpstr>Задолженность по налогам в районный бюджет по организациям, находящимся в стадии санации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на снос ветхих и пустующих домов с хозяйственными и иными постройками, признанных бесхозяйными, в сельской местности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Картузова Наталья Ивановна</cp:lastModifiedBy>
  <cp:revision>640</cp:revision>
  <cp:lastPrinted>2020-10-15T14:14:39Z</cp:lastPrinted>
  <dcterms:created xsi:type="dcterms:W3CDTF">2015-12-27T14:26:40Z</dcterms:created>
  <dcterms:modified xsi:type="dcterms:W3CDTF">2020-11-05T11:42:13Z</dcterms:modified>
</cp:coreProperties>
</file>