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261" r:id="rId3"/>
    <p:sldId id="262" r:id="rId4"/>
    <p:sldId id="264" r:id="rId5"/>
    <p:sldId id="284" r:id="rId6"/>
    <p:sldId id="285" r:id="rId7"/>
    <p:sldId id="282" r:id="rId8"/>
    <p:sldId id="258" r:id="rId9"/>
    <p:sldId id="259" r:id="rId10"/>
    <p:sldId id="283" r:id="rId11"/>
    <p:sldId id="293" r:id="rId12"/>
    <p:sldId id="296" r:id="rId13"/>
    <p:sldId id="288" r:id="rId14"/>
  </p:sldIdLst>
  <p:sldSz cx="9144000" cy="6858000" type="screen4x3"/>
  <p:notesSz cx="6784975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66FF"/>
    <a:srgbClr val="FFFF00"/>
    <a:srgbClr val="FF66FF"/>
    <a:srgbClr val="F373E4"/>
    <a:srgbClr val="CC99FF"/>
    <a:srgbClr val="6600FF"/>
    <a:srgbClr val="FF7C80"/>
    <a:srgbClr val="990033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87914" autoAdjust="0"/>
  </p:normalViewPr>
  <p:slideViewPr>
    <p:cSldViewPr>
      <p:cViewPr varScale="1">
        <p:scale>
          <a:sx n="76" d="100"/>
          <a:sy n="76" d="100"/>
        </p:scale>
        <p:origin x="164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07630070088829"/>
          <c:y val="7.1311719453454908E-2"/>
          <c:w val="0.83475482182651972"/>
          <c:h val="0.738754414066510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Уточненный план за январь-сентябрь  2020 года (тыс. руб.)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Lbls>
            <c:dLbl>
              <c:idx val="2"/>
              <c:layout>
                <c:manualLayout>
                  <c:x val="-2.2334469839485623E-2"/>
                  <c:y val="6.9209609621434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0B5-4CB5-B349-08AC88F093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baseline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Лист1!$B$1:$D$1</c:f>
              <c:strCache>
                <c:ptCount val="3"/>
                <c:pt idx="0">
                  <c:v>Доходы с безвозмездными поступлениями      </c:v>
                </c:pt>
                <c:pt idx="1">
                  <c:v>Расходы </c:v>
                </c:pt>
                <c:pt idx="2">
                  <c:v>                                                                                                             Дефицит (-),                                            профицит (+)</c:v>
                </c:pt>
              </c:strCache>
            </c:strRef>
          </c:cat>
          <c:val>
            <c:numRef>
              <c:f>Лист1!$B$2:$D$2</c:f>
              <c:numCache>
                <c:formatCode>#,##0.0</c:formatCode>
                <c:ptCount val="3"/>
                <c:pt idx="0">
                  <c:v>36449.5</c:v>
                </c:pt>
                <c:pt idx="1">
                  <c:v>36831.699999999997</c:v>
                </c:pt>
                <c:pt idx="2">
                  <c:v>-382.19999999999709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B5-4CB5-B349-08AC88F09302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Исполнено за январь-сентябрь  2020 года (тыс. руб.)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0672920400148774E-3"/>
                  <c:y val="-8.93026653859838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0B5-4CB5-B349-08AC88F09302}"/>
                </c:ext>
              </c:extLst>
            </c:dLbl>
            <c:dLbl>
              <c:idx val="1"/>
              <c:layout>
                <c:manualLayout>
                  <c:x val="3.0672920400148774E-3"/>
                  <c:y val="-2.23252268735260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0B5-4CB5-B349-08AC88F09302}"/>
                </c:ext>
              </c:extLst>
            </c:dLbl>
            <c:dLbl>
              <c:idx val="2"/>
              <c:layout>
                <c:manualLayout>
                  <c:x val="1.0292973983282904E-4"/>
                  <c:y val="0.104929093673136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0B5-4CB5-B349-08AC88F093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baseline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Лист1!$B$1:$D$1</c:f>
              <c:strCache>
                <c:ptCount val="3"/>
                <c:pt idx="0">
                  <c:v>Доходы с безвозмездными поступлениями      </c:v>
                </c:pt>
                <c:pt idx="1">
                  <c:v>Расходы </c:v>
                </c:pt>
                <c:pt idx="2">
                  <c:v>                                                                                                             Дефицит (-),                                            профицит (+)</c:v>
                </c:pt>
              </c:strCache>
            </c:strRef>
          </c:cat>
          <c:val>
            <c:numRef>
              <c:f>Лист1!$B$3:$D$3</c:f>
              <c:numCache>
                <c:formatCode>#,##0.0</c:formatCode>
                <c:ptCount val="3"/>
                <c:pt idx="0">
                  <c:v>36916.400000000001</c:v>
                </c:pt>
                <c:pt idx="1">
                  <c:v>36234.300000000003</c:v>
                </c:pt>
                <c:pt idx="2">
                  <c:v>682.09999999999854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0B5-4CB5-B349-08AC88F0930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77496704"/>
        <c:axId val="77498240"/>
      </c:barChart>
      <c:catAx>
        <c:axId val="774967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aseline="0">
                <a:latin typeface="Times New Roman" pitchFamily="18" charset="0"/>
              </a:defRPr>
            </a:pPr>
            <a:endParaRPr lang="ru-RU"/>
          </a:p>
        </c:txPr>
        <c:crossAx val="77498240"/>
        <c:crosses val="autoZero"/>
        <c:auto val="1"/>
        <c:lblAlgn val="ctr"/>
        <c:lblOffset val="100"/>
        <c:tickLblSkip val="1"/>
        <c:noMultiLvlLbl val="0"/>
      </c:catAx>
      <c:valAx>
        <c:axId val="77498240"/>
        <c:scaling>
          <c:orientation val="minMax"/>
        </c:scaling>
        <c:delete val="0"/>
        <c:axPos val="l"/>
        <c:numFmt formatCode="#,##0.0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4967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69803915344606904"/>
          <c:y val="7.4563620919757156E-2"/>
          <c:w val="0.28713995546388565"/>
          <c:h val="0.55524351021475815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180"/>
      <c:rAngAx val="0"/>
    </c:view3D>
    <c:floor>
      <c:thickness val="0"/>
      <c:spPr>
        <a:noFill/>
        <a:ln w="12700" cap="rnd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12700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759886582650237E-2"/>
          <c:y val="0.10710445938195719"/>
          <c:w val="0.58882539621201513"/>
          <c:h val="0.817276654893320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effectLst>
              <a:outerShdw blurRad="50800" dist="50800" algn="ctr" rotWithShape="0">
                <a:srgbClr val="000000">
                  <a:alpha val="43137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0"/>
            </a:sp3d>
          </c:spPr>
          <c:explosion val="14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50800" algn="ctr" rotWithShape="0">
                  <a:srgbClr val="000000">
                    <a:alpha val="43137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0"/>
              </a:sp3d>
            </c:spPr>
            <c:extLst>
              <c:ext xmlns:c16="http://schemas.microsoft.com/office/drawing/2014/chart" uri="{C3380CC4-5D6E-409C-BE32-E72D297353CC}">
                <c16:uniqueId val="{00000001-61BD-40EF-9617-3B3EBF4A6F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50800" algn="ctr" rotWithShape="0">
                  <a:srgbClr val="000000">
                    <a:alpha val="43137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0"/>
              </a:sp3d>
            </c:spPr>
            <c:extLst>
              <c:ext xmlns:c16="http://schemas.microsoft.com/office/drawing/2014/chart" uri="{C3380CC4-5D6E-409C-BE32-E72D297353CC}">
                <c16:uniqueId val="{00000002-61BD-40EF-9617-3B3EBF4A6F8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50800" algn="ctr" rotWithShape="0">
                  <a:srgbClr val="000000">
                    <a:alpha val="43137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0"/>
              </a:sp3d>
            </c:spPr>
            <c:extLst>
              <c:ext xmlns:c16="http://schemas.microsoft.com/office/drawing/2014/chart" uri="{C3380CC4-5D6E-409C-BE32-E72D297353CC}">
                <c16:uniqueId val="{00000003-61BD-40EF-9617-3B3EBF4A6F8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39,4%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1BD-40EF-9617-3B3EBF4A6F8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4,3</a:t>
                    </a:r>
                    <a:r>
                      <a:rPr lang="en-US" baseline="0" dirty="0"/>
                      <a:t> 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1BD-40EF-9617-3B3EBF4A6F8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56,3%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1BD-40EF-9617-3B3EBF4A6F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12700" cap="rnd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                                      13 914,0 тыс.рублей</c:v>
                </c:pt>
                <c:pt idx="1">
                  <c:v>неналоговые доходы                      1 648,5 тыс.рублей</c:v>
                </c:pt>
                <c:pt idx="2">
                  <c:v>безвозмездные поступления                      21 353,9 тыс.рублей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13914</c:v>
                </c:pt>
                <c:pt idx="1">
                  <c:v>1648.5</c:v>
                </c:pt>
                <c:pt idx="2">
                  <c:v>21353.9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1BD-40EF-9617-3B3EBF4A6F8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795020360056617"/>
          <c:y val="0.2247677422447148"/>
          <c:w val="0.2792945711346082"/>
          <c:h val="0.513268152962040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январь-сентябрь 2019  (тыс. руб)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>
                    <a:latin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 Неналоговые доходы 91,3 %</c:v>
                </c:pt>
                <c:pt idx="1">
                  <c:v>Прочие налоговые доходы 95,0%</c:v>
                </c:pt>
                <c:pt idx="2">
                  <c:v>Налоги из выручки  109,0 %</c:v>
                </c:pt>
                <c:pt idx="3">
                  <c:v>Налог на прибыль 0 %</c:v>
                </c:pt>
                <c:pt idx="4">
                  <c:v>Налоги на собственность  98,0%</c:v>
                </c:pt>
                <c:pt idx="5">
                  <c:v>Налог на добавленную стоимость 100,8%</c:v>
                </c:pt>
                <c:pt idx="6">
                  <c:v>Подоходный налог  111,2 %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1805.3</c:v>
                </c:pt>
                <c:pt idx="1">
                  <c:v>153.30000000000001</c:v>
                </c:pt>
                <c:pt idx="2">
                  <c:v>2302.8000000000002</c:v>
                </c:pt>
                <c:pt idx="3">
                  <c:v>338.6</c:v>
                </c:pt>
                <c:pt idx="4">
                  <c:v>1609</c:v>
                </c:pt>
                <c:pt idx="5">
                  <c:v>2886.4</c:v>
                </c:pt>
                <c:pt idx="6">
                  <c:v>6091.6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80-43AB-81AB-1ABB498CF67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январь-сентябрь  2020 (тыс. руб.)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>
                    <a:latin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 Неналоговые доходы 91,3 %</c:v>
                </c:pt>
                <c:pt idx="1">
                  <c:v>Прочие налоговые доходы 95,0%</c:v>
                </c:pt>
                <c:pt idx="2">
                  <c:v>Налоги из выручки  109,0 %</c:v>
                </c:pt>
                <c:pt idx="3">
                  <c:v>Налог на прибыль 0 %</c:v>
                </c:pt>
                <c:pt idx="4">
                  <c:v>Налоги на собственность  98,0%</c:v>
                </c:pt>
                <c:pt idx="5">
                  <c:v>Налог на добавленную стоимость 100,8%</c:v>
                </c:pt>
                <c:pt idx="6">
                  <c:v>Подоходный налог  111,2 %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1648.5</c:v>
                </c:pt>
                <c:pt idx="1">
                  <c:v>145.6</c:v>
                </c:pt>
                <c:pt idx="2">
                  <c:v>2511.1</c:v>
                </c:pt>
                <c:pt idx="3">
                  <c:v>-2.9</c:v>
                </c:pt>
                <c:pt idx="4">
                  <c:v>1576.9</c:v>
                </c:pt>
                <c:pt idx="5">
                  <c:v>2910.3</c:v>
                </c:pt>
                <c:pt idx="6">
                  <c:v>6773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80-43AB-81AB-1ABB498CF6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121216"/>
        <c:axId val="54122752"/>
      </c:barChart>
      <c:catAx>
        <c:axId val="5412121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500" baseline="0">
                <a:latin typeface="Times New Roman" panose="02020603050405020304" pitchFamily="18" charset="0"/>
              </a:defRPr>
            </a:pPr>
            <a:endParaRPr lang="ru-RU"/>
          </a:p>
        </c:txPr>
        <c:crossAx val="54122752"/>
        <c:crosses val="autoZero"/>
        <c:auto val="1"/>
        <c:lblAlgn val="ctr"/>
        <c:lblOffset val="100"/>
        <c:noMultiLvlLbl val="0"/>
      </c:catAx>
      <c:valAx>
        <c:axId val="54122752"/>
        <c:scaling>
          <c:orientation val="minMax"/>
        </c:scaling>
        <c:delete val="1"/>
        <c:axPos val="b"/>
        <c:majorGridlines/>
        <c:numFmt formatCode="General" sourceLinked="1"/>
        <c:majorTickMark val="out"/>
        <c:minorTickMark val="none"/>
        <c:tickLblPos val="nextTo"/>
        <c:crossAx val="5412121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500" baseline="0">
              <a:latin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5624067481941859"/>
          <c:h val="0.836228514292062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6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3931-4F57-AB88-27FFAD9816D0}"/>
              </c:ext>
            </c:extLst>
          </c:dPt>
          <c:dPt>
            <c:idx val="6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3-3931-4F57-AB88-27FFAD9816D0}"/>
              </c:ext>
            </c:extLst>
          </c:dPt>
          <c:dLbls>
            <c:dLbl>
              <c:idx val="0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931-4F57-AB88-27FFAD9816D0}"/>
                </c:ext>
              </c:extLst>
            </c:dLbl>
            <c:dLbl>
              <c:idx val="1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931-4F57-AB88-27FFAD9816D0}"/>
                </c:ext>
              </c:extLst>
            </c:dLbl>
            <c:dLbl>
              <c:idx val="2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931-4F57-AB88-27FFAD9816D0}"/>
                </c:ext>
              </c:extLst>
            </c:dLbl>
            <c:dLbl>
              <c:idx val="3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931-4F57-AB88-27FFAD9816D0}"/>
                </c:ext>
              </c:extLst>
            </c:dLbl>
            <c:dLbl>
              <c:idx val="4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931-4F57-AB88-27FFAD9816D0}"/>
                </c:ext>
              </c:extLst>
            </c:dLbl>
            <c:dLbl>
              <c:idx val="5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931-4F57-AB88-27FFAD9816D0}"/>
                </c:ext>
              </c:extLst>
            </c:dLbl>
            <c:dLbl>
              <c:idx val="6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931-4F57-AB88-27FFAD9816D0}"/>
                </c:ext>
              </c:extLst>
            </c:dLbl>
            <c:dLbl>
              <c:idx val="7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931-4F57-AB88-27FFAD9816D0}"/>
                </c:ext>
              </c:extLst>
            </c:dLbl>
            <c:dLbl>
              <c:idx val="8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931-4F57-AB88-27FFAD9816D0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Филиал "Белмит" 1 065,0 тыс. руб.</c:v>
                </c:pt>
                <c:pt idx="1">
                  <c:v>СЗАО "Агролинк" 697,8 тыс. руб.</c:v>
                </c:pt>
                <c:pt idx="2">
                  <c:v>ГЛХУ "Быховский лесхоз" 551,8 тыс. руб.</c:v>
                </c:pt>
                <c:pt idx="3">
                  <c:v>УКП "Жилкомхоз" 421,6 тыс. руб.</c:v>
                </c:pt>
                <c:pt idx="4">
                  <c:v>РУП "Могилевэнерго" 397,5 тыс.руб.</c:v>
                </c:pt>
                <c:pt idx="5">
                  <c:v>Сельскохозяйственные организации 957,6 тыс.руб.</c:v>
                </c:pt>
                <c:pt idx="6">
                  <c:v>ИП  759,3 тыс. руб.</c:v>
                </c:pt>
                <c:pt idx="7">
                  <c:v>прочие коммерческие организации 1311,9 тыс. руб.</c:v>
                </c:pt>
                <c:pt idx="8">
                  <c:v>бюджетные организации 3 430,5 тыс. руб.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>
                  <c:v>8.4000000000000005E-2</c:v>
                </c:pt>
                <c:pt idx="1">
                  <c:v>5.5E-2</c:v>
                </c:pt>
                <c:pt idx="2">
                  <c:v>4.3999999999999997E-2</c:v>
                </c:pt>
                <c:pt idx="3">
                  <c:v>3.3000000000000002E-2</c:v>
                </c:pt>
                <c:pt idx="4">
                  <c:v>3.1E-2</c:v>
                </c:pt>
                <c:pt idx="5">
                  <c:v>7.5999999999999998E-2</c:v>
                </c:pt>
                <c:pt idx="6">
                  <c:v>0.06</c:v>
                </c:pt>
                <c:pt idx="7">
                  <c:v>0.104</c:v>
                </c:pt>
                <c:pt idx="8">
                  <c:v>0.27100000000000002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931-4F57-AB88-27FFAD9816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5396611575786114"/>
          <c:y val="0"/>
          <c:w val="0.44603388424213886"/>
          <c:h val="1"/>
        </c:manualLayout>
      </c:layout>
      <c:overlay val="0"/>
      <c:spPr>
        <a:ln>
          <a:solidFill>
            <a:schemeClr val="accent1"/>
          </a:solidFill>
        </a:ln>
      </c:sp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расходов бюджета Быховского района </a:t>
            </a:r>
          </a:p>
          <a:p>
            <a:pPr>
              <a:defRPr/>
            </a:pP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январь-сентябрь</a:t>
            </a:r>
            <a:r>
              <a:rPr lang="ru-RU" sz="2200" baseline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 года по </a:t>
            </a:r>
            <a:r>
              <a:rPr lang="ru-RU" sz="2200" b="1" i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функциональной классификации</a:t>
            </a:r>
            <a:r>
              <a:rPr lang="ru-RU" sz="2200" b="0" i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расходов бюджета</a:t>
            </a:r>
          </a:p>
        </c:rich>
      </c:tx>
      <c:layout>
        <c:manualLayout>
          <c:xMode val="edge"/>
          <c:yMode val="edge"/>
          <c:x val="0.10795252441605462"/>
          <c:y val="1.16775452757739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9423712491329155"/>
          <c:y val="0.18947416336456444"/>
          <c:w val="0.60559225912340275"/>
          <c:h val="0.8007275426187213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explosion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E02-4D1D-A505-F62D2DBF66F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E02-4D1D-A505-F62D2DBF66F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E02-4D1D-A505-F62D2DBF66F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E02-4D1D-A505-F62D2DBF66F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E02-4D1D-A505-F62D2DBF66F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9C3-489E-8CD7-DBE901114E4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E02-4D1D-A505-F62D2DBF66F8}"/>
              </c:ext>
            </c:extLst>
          </c:dPt>
          <c:dLbls>
            <c:dLbl>
              <c:idx val="3"/>
              <c:layout>
                <c:manualLayout>
                  <c:x val="1.6074427771330731E-2"/>
                  <c:y val="-2.55999333407399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E02-4D1D-A505-F62D2DBF66F8}"/>
                </c:ext>
              </c:extLst>
            </c:dLbl>
            <c:dLbl>
              <c:idx val="6"/>
              <c:layout>
                <c:manualLayout>
                  <c:x val="0.12444462286636686"/>
                  <c:y val="0.101687003913145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E02-4D1D-A505-F62D2DBF66F8}"/>
                </c:ext>
              </c:extLst>
            </c:dLbl>
            <c:dLbl>
              <c:idx val="7"/>
              <c:layout>
                <c:manualLayout>
                  <c:x val="3.2301441296438582E-2"/>
                  <c:y val="1.347116719057263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0</a:t>
                    </a:r>
                    <a:r>
                      <a:rPr lang="ru-RU" dirty="0"/>
                      <a:t>,1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E02-4D1D-A505-F62D2DBF66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12700" cap="rnd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Образование (14 292,6 тыс. руб.)</c:v>
                </c:pt>
                <c:pt idx="1">
                  <c:v>Жилищно-коммунальные услуги и жилищное строительство                                       (3 996,0 тыс.руб.)</c:v>
                </c:pt>
                <c:pt idx="2">
                  <c:v>Общегосударственная деятельность            (3 158,3 тыс.руб.)</c:v>
                </c:pt>
                <c:pt idx="3">
                  <c:v>Национальная экономика                              (832,1 тыс.руб.)</c:v>
                </c:pt>
                <c:pt idx="4">
                  <c:v>Социальная политика                                                             (2 719,8 тыс.руб.)</c:v>
                </c:pt>
                <c:pt idx="5">
                  <c:v>Физическая культура, спорт, культура и средства массовой информации (2 335,1 тыс. руб.)</c:v>
                </c:pt>
                <c:pt idx="6">
                  <c:v>Здравоохранение (8 757,1тыс. руб)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0.39400000000000002</c:v>
                </c:pt>
                <c:pt idx="1">
                  <c:v>0.11</c:v>
                </c:pt>
                <c:pt idx="2">
                  <c:v>8.6999999999999994E-2</c:v>
                </c:pt>
                <c:pt idx="3">
                  <c:v>2.3E-2</c:v>
                </c:pt>
                <c:pt idx="4">
                  <c:v>7.4999999999999997E-2</c:v>
                </c:pt>
                <c:pt idx="5">
                  <c:v>6.4000000000000001E-2</c:v>
                </c:pt>
                <c:pt idx="6">
                  <c:v>0.24199999999999999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EE02-4D1D-A505-F62D2DBF66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8.892569359706998E-3"/>
          <c:y val="0.15568085027589526"/>
          <c:w val="0.34233579555586263"/>
          <c:h val="0.844319149724104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расходов бюджета Быховского района </a:t>
            </a:r>
          </a:p>
          <a:p>
            <a:pPr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январь –сентябрь 2020 года по 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экономической классификации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расходов бюджета</a:t>
            </a:r>
          </a:p>
        </c:rich>
      </c:tx>
      <c:layout>
        <c:manualLayout>
          <c:xMode val="edge"/>
          <c:yMode val="edge"/>
          <c:x val="9.3131575483209619E-2"/>
          <c:y val="1.16287445473091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75"/>
      <c:rotY val="0"/>
      <c:rAngAx val="0"/>
    </c:view3D>
    <c:floor>
      <c:thickness val="0"/>
      <c:spPr>
        <a:noFill/>
        <a:ln w="12700" cap="rnd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12700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8690780389480538E-2"/>
          <c:y val="0.19606475348892857"/>
          <c:w val="0.55224197778211381"/>
          <c:h val="0.7553654638628913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7C09-4450-8D2E-988CF658250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7C09-4450-8D2E-988CF658250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7C09-4450-8D2E-988CF658250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7C09-4450-8D2E-988CF658250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7C09-4450-8D2E-988CF658250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7C09-4450-8D2E-988CF658250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7C09-4450-8D2E-988CF658250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7C09-4450-8D2E-988CF658250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2-7C09-4450-8D2E-988CF658250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1-7C09-4450-8D2E-988CF6582502}"/>
              </c:ext>
            </c:extLst>
          </c:dPt>
          <c:dLbls>
            <c:dLbl>
              <c:idx val="0"/>
              <c:layout>
                <c:manualLayout>
                  <c:x val="-9.5979064884480617E-2"/>
                  <c:y val="1.105860032645945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C09-4450-8D2E-988CF6582502}"/>
                </c:ext>
              </c:extLst>
            </c:dLbl>
            <c:dLbl>
              <c:idx val="1"/>
              <c:layout>
                <c:manualLayout>
                  <c:x val="-1.5274913431654186E-3"/>
                  <c:y val="1.618654093379123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C09-4450-8D2E-988CF6582502}"/>
                </c:ext>
              </c:extLst>
            </c:dLbl>
            <c:dLbl>
              <c:idx val="2"/>
              <c:layout>
                <c:manualLayout>
                  <c:x val="5.534282371986679E-3"/>
                  <c:y val="-2.387860445298507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C09-4450-8D2E-988CF6582502}"/>
                </c:ext>
              </c:extLst>
            </c:dLbl>
            <c:dLbl>
              <c:idx val="4"/>
              <c:layout>
                <c:manualLayout>
                  <c:x val="8.9539537623737411E-3"/>
                  <c:y val="-1.343470994065372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C09-4450-8D2E-988CF6582502}"/>
                </c:ext>
              </c:extLst>
            </c:dLbl>
            <c:dLbl>
              <c:idx val="5"/>
              <c:layout>
                <c:manualLayout>
                  <c:x val="-1.4133583663439823E-3"/>
                  <c:y val="6.69797372941468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C09-4450-8D2E-988CF6582502}"/>
                </c:ext>
              </c:extLst>
            </c:dLbl>
            <c:dLbl>
              <c:idx val="6"/>
              <c:layout>
                <c:manualLayout>
                  <c:x val="-3.0269629238207894E-2"/>
                  <c:y val="-1.4387137692881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C09-4450-8D2E-988CF6582502}"/>
                </c:ext>
              </c:extLst>
            </c:dLbl>
            <c:dLbl>
              <c:idx val="7"/>
              <c:layout>
                <c:manualLayout>
                  <c:x val="-5.5635741686964751E-3"/>
                  <c:y val="-1.222864736640983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C09-4450-8D2E-988CF6582502}"/>
                </c:ext>
              </c:extLst>
            </c:dLbl>
            <c:dLbl>
              <c:idx val="8"/>
              <c:layout>
                <c:manualLayout>
                  <c:x val="1.0843799801889426E-2"/>
                  <c:y val="-2.362405398179201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C09-4450-8D2E-988CF6582502}"/>
                </c:ext>
              </c:extLst>
            </c:dLbl>
            <c:dLbl>
              <c:idx val="9"/>
              <c:layout>
                <c:manualLayout>
                  <c:x val="3.3125404366835032E-2"/>
                  <c:y val="-1.98413546236010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C09-4450-8D2E-988CF6582502}"/>
                </c:ext>
              </c:extLst>
            </c:dLbl>
            <c:dLbl>
              <c:idx val="10"/>
              <c:layout>
                <c:manualLayout>
                  <c:x val="5.1334048784495469E-2"/>
                  <c:y val="5.319311285315062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C09-4450-8D2E-988CF65825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12700" cap="rnd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Заработная плата и взносы (отчисления) на соц.страхование            </c:v>
                </c:pt>
                <c:pt idx="1">
                  <c:v>Субсидии </c:v>
                </c:pt>
                <c:pt idx="2">
                  <c:v>Оплата коммунальных услуг                 </c:v>
                </c:pt>
                <c:pt idx="3">
                  <c:v>Лекарственные средства и изделия медицинского назначения </c:v>
                </c:pt>
                <c:pt idx="4">
                  <c:v>Текущие  и капитальные бюджетные трансферты населению </c:v>
                </c:pt>
                <c:pt idx="5">
                  <c:v>Текущее содержание сооружений благоустройства </c:v>
                </c:pt>
                <c:pt idx="6">
                  <c:v>Продукты питания </c:v>
                </c:pt>
                <c:pt idx="7">
                  <c:v>Транспортные услуги </c:v>
                </c:pt>
                <c:pt idx="8">
                  <c:v>Иные расходы </c:v>
                </c:pt>
              </c:strCache>
            </c:strRef>
          </c:cat>
          <c:val>
            <c:numRef>
              <c:f>Лист1!$B$2:$B$10</c:f>
              <c:numCache>
                <c:formatCode>#,##0.0</c:formatCode>
                <c:ptCount val="9"/>
                <c:pt idx="0">
                  <c:v>23949.4</c:v>
                </c:pt>
                <c:pt idx="1">
                  <c:v>3699.5</c:v>
                </c:pt>
                <c:pt idx="2">
                  <c:v>2677.3</c:v>
                </c:pt>
                <c:pt idx="3">
                  <c:v>521.9</c:v>
                </c:pt>
                <c:pt idx="4">
                  <c:v>2280.4</c:v>
                </c:pt>
                <c:pt idx="5">
                  <c:v>524.70000000000005</c:v>
                </c:pt>
                <c:pt idx="6">
                  <c:v>456.3</c:v>
                </c:pt>
                <c:pt idx="7">
                  <c:v>345.7</c:v>
                </c:pt>
                <c:pt idx="8">
                  <c:v>1779.1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7C09-4450-8D2E-988CF658250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885753123602517"/>
          <c:y val="0.17519558266419727"/>
          <c:w val="0.36115023167360488"/>
          <c:h val="0.824804417335802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800" cap="none" spc="0" normalizeH="0" baseline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10"/>
      <c:depthPercent val="460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651688459736358"/>
          <c:y val="0.17484600291244212"/>
          <c:w val="0.5938061229911652"/>
          <c:h val="0.76150653932138734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 за январь-сентябрь  2019 г (тыс. руб.)</c:v>
                </c:pt>
              </c:strCache>
            </c:strRef>
          </c:tx>
          <c:spPr>
            <a:solidFill>
              <a:srgbClr val="3366F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baseline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Физическая культура и спорт</c:v>
                </c:pt>
                <c:pt idx="3">
                  <c:v>Центр социального обслуживания</c:v>
                </c:pt>
                <c:pt idx="4">
                  <c:v>Культура</c:v>
                </c:pt>
                <c:pt idx="5">
                  <c:v>Сельское хозяйство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75.7</c:v>
                </c:pt>
                <c:pt idx="1">
                  <c:v>293.10000000000002</c:v>
                </c:pt>
                <c:pt idx="2">
                  <c:v>52.3</c:v>
                </c:pt>
                <c:pt idx="3">
                  <c:v>73</c:v>
                </c:pt>
                <c:pt idx="4">
                  <c:v>82.4</c:v>
                </c:pt>
                <c:pt idx="5">
                  <c:v>43.7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23-499B-B158-C80BB5B3B13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  за  январь-сентябрь 2020 (тыс. руб.)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12816561534831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D23-499B-B158-C80BB5B3B132}"/>
                </c:ext>
              </c:extLst>
            </c:dLbl>
            <c:dLbl>
              <c:idx val="1"/>
              <c:layout>
                <c:manualLayout>
                  <c:x val="3.4710557796643664E-2"/>
                  <c:y val="-2.19648244578147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D23-499B-B158-C80BB5B3B1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baseline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Физическая культура и спорт</c:v>
                </c:pt>
                <c:pt idx="3">
                  <c:v>Центр социального обслуживания</c:v>
                </c:pt>
                <c:pt idx="4">
                  <c:v>Культура</c:v>
                </c:pt>
                <c:pt idx="5">
                  <c:v>Сельское хозяйство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69.5</c:v>
                </c:pt>
                <c:pt idx="1">
                  <c:v>279</c:v>
                </c:pt>
                <c:pt idx="2">
                  <c:v>50</c:v>
                </c:pt>
                <c:pt idx="3">
                  <c:v>73.400000000000006</c:v>
                </c:pt>
                <c:pt idx="4">
                  <c:v>53.9</c:v>
                </c:pt>
                <c:pt idx="5">
                  <c:v>63.3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D23-499B-B158-C80BB5B3B13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 уточненный план январь-сентябрь 2020 г. (тыс. руб.)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Физическая культура и спорт</c:v>
                </c:pt>
                <c:pt idx="3">
                  <c:v>Центр социального обслуживания</c:v>
                </c:pt>
                <c:pt idx="4">
                  <c:v>Культура</c:v>
                </c:pt>
                <c:pt idx="5">
                  <c:v>Сельское хозяйство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79.900000000000006</c:v>
                </c:pt>
                <c:pt idx="1">
                  <c:v>310</c:v>
                </c:pt>
                <c:pt idx="2">
                  <c:v>53.1</c:v>
                </c:pt>
                <c:pt idx="3">
                  <c:v>73.400000000000006</c:v>
                </c:pt>
                <c:pt idx="4">
                  <c:v>88</c:v>
                </c:pt>
                <c:pt idx="5">
                  <c:v>114.5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D23-499B-B158-C80BB5B3B13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21872000"/>
        <c:axId val="21886080"/>
        <c:axId val="0"/>
      </c:bar3DChart>
      <c:catAx>
        <c:axId val="2187200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5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1886080"/>
        <c:crosses val="autoZero"/>
        <c:auto val="1"/>
        <c:lblAlgn val="ctr"/>
        <c:lblOffset val="100"/>
        <c:noMultiLvlLbl val="0"/>
      </c:catAx>
      <c:valAx>
        <c:axId val="21886080"/>
        <c:scaling>
          <c:orientation val="minMax"/>
        </c:scaling>
        <c:delete val="0"/>
        <c:axPos val="b"/>
        <c:numFmt formatCode="#,##0.0" sourceLinked="1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187200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0164652757880703"/>
          <c:y val="4.5768311945072221E-2"/>
          <c:w val="0.57050106031103753"/>
          <c:h val="0.14095120754433155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219042674286271"/>
          <c:y val="2.6859929983449514E-2"/>
          <c:w val="0.54774799362052351"/>
          <c:h val="0.9113091649080494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01.01.2020       тыс.рублей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509154686810594E-2"/>
                  <c:y val="4.39296489156294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935-4192-976A-C960BA84FB8A}"/>
                </c:ext>
              </c:extLst>
            </c:dLbl>
            <c:dLbl>
              <c:idx val="1"/>
              <c:layout>
                <c:manualLayout>
                  <c:x val="9.3596187455479828E-3"/>
                  <c:y val="9.28811379842871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935-4192-976A-C960BA84FB8A}"/>
                </c:ext>
              </c:extLst>
            </c:dLbl>
            <c:dLbl>
              <c:idx val="2"/>
              <c:layout>
                <c:manualLayout>
                  <c:x val="-5.5335032614703097E-17"/>
                  <c:y val="6.58944733734442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935-4192-976A-C960BA84FB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6"/>
                <c:pt idx="0">
                  <c:v>ОАО "Быховский КОСЗ"</c:v>
                </c:pt>
                <c:pt idx="1">
                  <c:v>Ф-л "Мокрянский "ОАО "Быховский КОСЗ"</c:v>
                </c:pt>
                <c:pt idx="2">
                  <c:v>ОАО "Быховский"</c:v>
                </c:pt>
                <c:pt idx="3">
                  <c:v>ОАО "ПМК-85 Водстрой"</c:v>
                </c:pt>
                <c:pt idx="4">
                  <c:v>ОАО "Обидовичи"</c:v>
                </c:pt>
                <c:pt idx="5">
                  <c:v>ОАО "Следюки"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6"/>
                <c:pt idx="0">
                  <c:v>349.3</c:v>
                </c:pt>
                <c:pt idx="1">
                  <c:v>975.8</c:v>
                </c:pt>
                <c:pt idx="2">
                  <c:v>1614.9</c:v>
                </c:pt>
                <c:pt idx="3">
                  <c:v>0</c:v>
                </c:pt>
                <c:pt idx="4">
                  <c:v>316.5</c:v>
                </c:pt>
                <c:pt idx="5">
                  <c:v>43.5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935-4192-976A-C960BA84FB8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01.10.2020 тыс. рублей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6935-4192-976A-C960BA84FB8A}"/>
              </c:ext>
            </c:extLst>
          </c:dPt>
          <c:dLbls>
            <c:dLbl>
              <c:idx val="0"/>
              <c:layout>
                <c:manualLayout>
                  <c:x val="2.4146474988969505E-2"/>
                  <c:y val="1.3178894674688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935-4192-976A-C960BA84FB8A}"/>
                </c:ext>
              </c:extLst>
            </c:dLbl>
            <c:dLbl>
              <c:idx val="1"/>
              <c:layout>
                <c:manualLayout>
                  <c:x val="1.7376374276330032E-3"/>
                  <c:y val="1.69427131720942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935-4192-976A-C960BA84FB8A}"/>
                </c:ext>
              </c:extLst>
            </c:dLbl>
            <c:dLbl>
              <c:idx val="2"/>
              <c:layout>
                <c:manualLayout>
                  <c:x val="1.9916294781725141E-3"/>
                  <c:y val="-1.51796096792651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935-4192-976A-C960BA84FB8A}"/>
                </c:ext>
              </c:extLst>
            </c:dLbl>
            <c:dLbl>
              <c:idx val="3"/>
              <c:layout>
                <c:manualLayout>
                  <c:x val="-2.4850096205038647E-3"/>
                  <c:y val="7.80456891831197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935-4192-976A-C960BA84FB8A}"/>
                </c:ext>
              </c:extLst>
            </c:dLbl>
            <c:dLbl>
              <c:idx val="4"/>
              <c:layout>
                <c:manualLayout>
                  <c:x val="1.9662770057865559E-3"/>
                  <c:y val="-1.0993921234457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935-4192-976A-C960BA84FB8A}"/>
                </c:ext>
              </c:extLst>
            </c:dLbl>
            <c:dLbl>
              <c:idx val="5"/>
              <c:layout>
                <c:manualLayout>
                  <c:x val="-4.5274640604317821E-3"/>
                  <c:y val="-1.422010933882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935-4192-976A-C960BA84FB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6"/>
                <c:pt idx="0">
                  <c:v>ОАО "Быховский КОСЗ"</c:v>
                </c:pt>
                <c:pt idx="1">
                  <c:v>Ф-л "Мокрянский "ОАО "Быховский КОСЗ"</c:v>
                </c:pt>
                <c:pt idx="2">
                  <c:v>ОАО "Быховский"</c:v>
                </c:pt>
                <c:pt idx="3">
                  <c:v>ОАО "ПМК-85 Водстрой"</c:v>
                </c:pt>
                <c:pt idx="4">
                  <c:v>ОАО "Обидовичи"</c:v>
                </c:pt>
                <c:pt idx="5">
                  <c:v>ОАО "Следюки"</c:v>
                </c:pt>
              </c:strCache>
            </c:strRef>
          </c:cat>
          <c:val>
            <c:numRef>
              <c:f>Лист1!$C$2:$C$8</c:f>
              <c:numCache>
                <c:formatCode>#,##0.0</c:formatCode>
                <c:ptCount val="6"/>
                <c:pt idx="0">
                  <c:v>345.5</c:v>
                </c:pt>
                <c:pt idx="1">
                  <c:v>975.8</c:v>
                </c:pt>
                <c:pt idx="2">
                  <c:v>1605.2</c:v>
                </c:pt>
                <c:pt idx="3">
                  <c:v>0</c:v>
                </c:pt>
                <c:pt idx="4">
                  <c:v>285.8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935-4192-976A-C960BA84FB8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4311936"/>
        <c:axId val="54313728"/>
      </c:barChart>
      <c:catAx>
        <c:axId val="5431193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54313728"/>
        <c:crosses val="autoZero"/>
        <c:auto val="1"/>
        <c:lblAlgn val="ctr"/>
        <c:lblOffset val="100"/>
        <c:noMultiLvlLbl val="0"/>
      </c:catAx>
      <c:valAx>
        <c:axId val="54313728"/>
        <c:scaling>
          <c:orientation val="minMax"/>
        </c:scaling>
        <c:delete val="0"/>
        <c:axPos val="b"/>
        <c:numFmt formatCode="#,##0.0" sourceLinked="1"/>
        <c:majorTickMark val="none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54311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7585303183441"/>
          <c:y val="7.4270302030972138E-2"/>
          <c:w val="0.20054459914645115"/>
          <c:h val="0.27519180720222969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3338" y="0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8241A-818A-4974-AB84-B228D34A1BA6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7863" y="4705350"/>
            <a:ext cx="542925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3338" y="9409113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6B085-CC68-45A3-B689-A7BB00129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47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66B085-CC68-45A3-B689-A7BB0012983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112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66B085-CC68-45A3-B689-A7BB0012983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915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5B43-B05C-4F8C-9A7D-C13B1E056194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A13D-3467-47E9-BC08-6C55CFC47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575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5B43-B05C-4F8C-9A7D-C13B1E056194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A13D-3467-47E9-BC08-6C55CFC47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4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5B43-B05C-4F8C-9A7D-C13B1E056194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A13D-3467-47E9-BC08-6C55CFC4755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2096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5B43-B05C-4F8C-9A7D-C13B1E056194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A13D-3467-47E9-BC08-6C55CFC47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7836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5B43-B05C-4F8C-9A7D-C13B1E056194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A13D-3467-47E9-BC08-6C55CFC4755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879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5B43-B05C-4F8C-9A7D-C13B1E056194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A13D-3467-47E9-BC08-6C55CFC47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1396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5B43-B05C-4F8C-9A7D-C13B1E056194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A13D-3467-47E9-BC08-6C55CFC47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246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5B43-B05C-4F8C-9A7D-C13B1E056194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A13D-3467-47E9-BC08-6C55CFC47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124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5B43-B05C-4F8C-9A7D-C13B1E056194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A13D-3467-47E9-BC08-6C55CFC47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34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5B43-B05C-4F8C-9A7D-C13B1E056194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A13D-3467-47E9-BC08-6C55CFC47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563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5B43-B05C-4F8C-9A7D-C13B1E056194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A13D-3467-47E9-BC08-6C55CFC47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848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5B43-B05C-4F8C-9A7D-C13B1E056194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A13D-3467-47E9-BC08-6C55CFC47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587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5B43-B05C-4F8C-9A7D-C13B1E056194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A13D-3467-47E9-BC08-6C55CFC47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378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5B43-B05C-4F8C-9A7D-C13B1E056194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A13D-3467-47E9-BC08-6C55CFC47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2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5B43-B05C-4F8C-9A7D-C13B1E056194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A13D-3467-47E9-BC08-6C55CFC47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460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5B43-B05C-4F8C-9A7D-C13B1E056194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A13D-3467-47E9-BC08-6C55CFC47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551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65B43-B05C-4F8C-9A7D-C13B1E056194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42AA13D-3467-47E9-BC08-6C55CFC47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097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oblast45.ru/uploads/publications/1545/fed7c7418dd0f5b0d055843e437c01ec4c2b23a8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664" y="2636912"/>
            <a:ext cx="6768752" cy="3251469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4016" y="980728"/>
            <a:ext cx="7772400" cy="144016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4000" b="1" i="1" dirty="0">
                <a:solidFill>
                  <a:schemeClr val="tx1"/>
                </a:solidFill>
                <a:latin typeface="Times New Roman" pitchFamily="18" charset="0"/>
              </a:rPr>
              <a:t>ОТЧЕТ ОБ ИСПОЛНЕНИИ БЮДЖЕТА</a:t>
            </a:r>
            <a:r>
              <a:rPr lang="en-US" sz="4000" b="1" i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ru-RU" sz="4000" b="1" i="1" dirty="0">
                <a:solidFill>
                  <a:schemeClr val="tx1"/>
                </a:solidFill>
                <a:latin typeface="Times New Roman" pitchFamily="18" charset="0"/>
              </a:rPr>
              <a:t>БЫХОВСКОГО РАЙОНА ЗА</a:t>
            </a:r>
            <a:r>
              <a:rPr lang="en-US" sz="4000" b="1" i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ru-RU" sz="4000" b="1" i="1" dirty="0">
                <a:solidFill>
                  <a:schemeClr val="tx1"/>
                </a:solidFill>
                <a:latin typeface="Times New Roman" pitchFamily="18" charset="0"/>
              </a:rPr>
              <a:t>9 МЕСЯЦЕВ 20</a:t>
            </a:r>
            <a:r>
              <a:rPr lang="en-US" sz="4000" b="1" i="1" dirty="0">
                <a:solidFill>
                  <a:schemeClr val="tx1"/>
                </a:solidFill>
                <a:latin typeface="Times New Roman" pitchFamily="18" charset="0"/>
              </a:rPr>
              <a:t>20</a:t>
            </a:r>
            <a:r>
              <a:rPr lang="ru-RU" sz="4000" b="1" i="1" dirty="0">
                <a:solidFill>
                  <a:schemeClr val="tx1"/>
                </a:solidFill>
                <a:latin typeface="Times New Roman" pitchFamily="18" charset="0"/>
              </a:rPr>
              <a:t> ГОДА</a:t>
            </a:r>
          </a:p>
        </p:txBody>
      </p:sp>
    </p:spTree>
    <p:extLst>
      <p:ext uri="{BB962C8B-B14F-4D97-AF65-F5344CB8AC3E}">
        <p14:creationId xmlns:p14="http://schemas.microsoft.com/office/powerpoint/2010/main" val="362737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27584" y="407884"/>
            <a:ext cx="8640960" cy="533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</a:rPr>
              <a:t>Динамика поступления доходов от</a:t>
            </a:r>
          </a:p>
          <a:p>
            <a:pPr>
              <a:defRPr/>
            </a:pP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</a:rPr>
              <a:t> внебюджетной деятельности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733641109"/>
              </p:ext>
            </p:extLst>
          </p:nvPr>
        </p:nvGraphicFramePr>
        <p:xfrm>
          <a:off x="467544" y="941284"/>
          <a:ext cx="8208912" cy="5584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8689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33157" y="404664"/>
            <a:ext cx="8640960" cy="11521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</a:rPr>
              <a:t>Просроченная задолженность по бюджетным ссудам                                       на 01.10.20</a:t>
            </a:r>
            <a:r>
              <a:rPr lang="en-US" sz="2000" b="1" i="1" dirty="0">
                <a:solidFill>
                  <a:schemeClr val="tx1"/>
                </a:solidFill>
                <a:latin typeface="Times New Roman" pitchFamily="18" charset="0"/>
              </a:rPr>
              <a:t>20</a:t>
            </a: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</a:rPr>
              <a:t> г.  – </a:t>
            </a:r>
            <a:r>
              <a:rPr lang="en-US" sz="2000" b="1" i="1" dirty="0">
                <a:solidFill>
                  <a:schemeClr val="tx1"/>
                </a:solidFill>
                <a:latin typeface="Times New Roman" pitchFamily="18" charset="0"/>
              </a:rPr>
              <a:t>3 214,4 </a:t>
            </a: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</a:rPr>
              <a:t>тыс. рублей</a:t>
            </a:r>
          </a:p>
          <a:p>
            <a:pPr>
              <a:defRPr/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</a:rPr>
              <a:t>за январь-сентябрь 20</a:t>
            </a:r>
            <a:r>
              <a:rPr lang="en-US" sz="2000" b="1" i="1" dirty="0">
                <a:solidFill>
                  <a:schemeClr val="tx1"/>
                </a:solidFill>
                <a:latin typeface="Times New Roman" pitchFamily="18" charset="0"/>
              </a:rPr>
              <a:t>20</a:t>
            </a: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</a:rPr>
              <a:t>г. взыскано бюджетных ссуд </a:t>
            </a:r>
            <a:r>
              <a:rPr lang="en-US" sz="2000" b="1" i="1" dirty="0">
                <a:solidFill>
                  <a:schemeClr val="tx1"/>
                </a:solidFill>
                <a:latin typeface="Times New Roman" pitchFamily="18" charset="0"/>
              </a:rPr>
              <a:t>44,2</a:t>
            </a: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</a:rPr>
              <a:t> тыс. рублей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209493036"/>
              </p:ext>
            </p:extLst>
          </p:nvPr>
        </p:nvGraphicFramePr>
        <p:xfrm>
          <a:off x="359259" y="1540312"/>
          <a:ext cx="8559323" cy="5201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5445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49ABDF-97C6-4BEC-ADBE-A57214314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650" y="116632"/>
            <a:ext cx="8066857" cy="1440160"/>
          </a:xfrm>
        </p:spPr>
        <p:txBody>
          <a:bodyPr>
            <a:noAutofit/>
          </a:bodyPr>
          <a:lstStyle/>
          <a:p>
            <a:pPr algn="ctr"/>
            <a:r>
              <a:rPr lang="ru-RU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снос ветхих и пустующих домов с хозяйственными и иными постройками, признанных бесхозяйными, в сельской местности</a:t>
            </a:r>
            <a:endParaRPr lang="ru-BY" sz="2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3D6554FF-4955-4140-A47D-4885052655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2224083"/>
              </p:ext>
            </p:extLst>
          </p:nvPr>
        </p:nvGraphicFramePr>
        <p:xfrm>
          <a:off x="755650" y="1556792"/>
          <a:ext cx="7848599" cy="4683803"/>
        </p:xfrm>
        <a:graphic>
          <a:graphicData uri="http://schemas.openxmlformats.org/drawingml/2006/table">
            <a:tbl>
              <a:tblPr/>
              <a:tblGrid>
                <a:gridCol w="3528318">
                  <a:extLst>
                    <a:ext uri="{9D8B030D-6E8A-4147-A177-3AD203B41FA5}">
                      <a16:colId xmlns:a16="http://schemas.microsoft.com/office/drawing/2014/main" val="38732499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72636024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936508990"/>
                    </a:ext>
                  </a:extLst>
                </a:gridCol>
                <a:gridCol w="1295945">
                  <a:extLst>
                    <a:ext uri="{9D8B030D-6E8A-4147-A177-3AD203B41FA5}">
                      <a16:colId xmlns:a16="http://schemas.microsoft.com/office/drawing/2014/main" val="3442773282"/>
                    </a:ext>
                  </a:extLst>
                </a:gridCol>
              </a:tblGrid>
              <a:tr h="2657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Наименование</a:t>
                      </a:r>
                      <a:r>
                        <a:rPr lang="en-US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 </a:t>
                      </a:r>
                      <a:r>
                        <a:rPr lang="ru-RU" sz="1800" b="1" i="1" u="none" strike="noStrike" dirty="0">
                          <a:effectLst/>
                          <a:latin typeface="Times New Roman Cyr" panose="02020603050405020304" pitchFamily="18" charset="0"/>
                        </a:rPr>
                        <a:t>сельского исполнительного комитета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Уточнённый план, руб.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 Исполнение на 01.10.2020г., руб.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Остаток плановых назначений, руб.</a:t>
                      </a:r>
                    </a:p>
                  </a:txBody>
                  <a:tcPr marL="7393" marR="7393" marT="7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4462433"/>
                  </a:ext>
                </a:extLst>
              </a:tr>
              <a:tr h="331640">
                <a:tc>
                  <a:txBody>
                    <a:bodyPr/>
                    <a:lstStyle/>
                    <a:p>
                      <a:pPr algn="l" fontAlgn="t"/>
                      <a:r>
                        <a:rPr lang="ru-RU" sz="2300" b="1" i="1" u="none" strike="noStrike" dirty="0">
                          <a:effectLst/>
                          <a:latin typeface="Times New Roman Cyr" panose="02020603050405020304" pitchFamily="18" charset="0"/>
                        </a:rPr>
                        <a:t>Всего:</a:t>
                      </a: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BY" sz="2300" b="1" i="1" u="none" strike="noStrike" dirty="0">
                          <a:effectLst/>
                          <a:latin typeface="Times New Roman Cyr" panose="02020603050405020304" pitchFamily="18" charset="0"/>
                        </a:rPr>
                        <a:t>24 603</a:t>
                      </a: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BY" sz="2300" b="1" i="1" u="none" strike="noStrike" dirty="0">
                          <a:effectLst/>
                          <a:latin typeface="Times New Roman Cyr" panose="02020603050405020304" pitchFamily="18" charset="0"/>
                        </a:rPr>
                        <a:t>8 274</a:t>
                      </a: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2300" b="1" i="1" u="none" strike="noStrike" dirty="0">
                          <a:effectLst/>
                          <a:latin typeface="Times New Roman Cyr" panose="02020603050405020304" pitchFamily="18" charset="0"/>
                        </a:rPr>
                        <a:t>16 329</a:t>
                      </a:r>
                      <a:endParaRPr lang="ru-BY" sz="2300" b="1" i="1" u="none" strike="noStrike" dirty="0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3480692"/>
                  </a:ext>
                </a:extLst>
              </a:tr>
              <a:tr h="299285">
                <a:tc>
                  <a:txBody>
                    <a:bodyPr/>
                    <a:lstStyle/>
                    <a:p>
                      <a:pPr algn="l" fontAlgn="t"/>
                      <a:r>
                        <a:rPr lang="ru-RU" sz="2300" b="1" i="1" u="none" strike="noStrike" dirty="0" err="1">
                          <a:effectLst/>
                          <a:latin typeface="Times New Roman Cyr" panose="02020603050405020304" pitchFamily="18" charset="0"/>
                        </a:rPr>
                        <a:t>Краснослободский</a:t>
                      </a:r>
                      <a:endParaRPr lang="ru-RU" sz="2300" b="1" i="1" u="none" strike="noStrike" dirty="0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BY" sz="2300" b="1" i="1" u="none" strike="noStrike">
                          <a:effectLst/>
                          <a:latin typeface="Times New Roman Cyr" panose="02020603050405020304" pitchFamily="18" charset="0"/>
                        </a:rPr>
                        <a:t>2 100</a:t>
                      </a: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BY" sz="2300" b="1" i="1" u="none" strike="noStrike">
                          <a:effectLst/>
                          <a:latin typeface="Times New Roman Cyr" panose="02020603050405020304" pitchFamily="18" charset="0"/>
                        </a:rPr>
                        <a:t>900</a:t>
                      </a: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2300" b="1" i="1" u="none" strike="noStrike" dirty="0">
                          <a:effectLst/>
                          <a:latin typeface="Times New Roman Cyr" panose="02020603050405020304" pitchFamily="18" charset="0"/>
                        </a:rPr>
                        <a:t>1 200</a:t>
                      </a: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1262916"/>
                  </a:ext>
                </a:extLst>
              </a:tr>
              <a:tr h="283108">
                <a:tc>
                  <a:txBody>
                    <a:bodyPr/>
                    <a:lstStyle/>
                    <a:p>
                      <a:pPr algn="l" fontAlgn="t"/>
                      <a:r>
                        <a:rPr lang="ru-RU" sz="2300" b="1" i="1" u="none" strike="noStrike" dirty="0" err="1">
                          <a:effectLst/>
                          <a:latin typeface="Times New Roman Cyr" panose="02020603050405020304" pitchFamily="18" charset="0"/>
                        </a:rPr>
                        <a:t>Лудчицкий</a:t>
                      </a:r>
                      <a:endParaRPr lang="ru-RU" sz="2300" b="1" i="1" u="none" strike="noStrike" dirty="0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BY" sz="2300" b="1" i="1" u="none" strike="noStrike" dirty="0">
                          <a:effectLst/>
                          <a:latin typeface="Times New Roman Cyr" panose="02020603050405020304" pitchFamily="18" charset="0"/>
                        </a:rPr>
                        <a:t>2 800</a:t>
                      </a: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BY" sz="2300" b="1" i="1" u="none" strike="noStrike"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2300" b="1" i="1" u="none" strike="noStrike" dirty="0">
                          <a:effectLst/>
                          <a:latin typeface="Times New Roman Cyr" panose="02020603050405020304" pitchFamily="18" charset="0"/>
                        </a:rPr>
                        <a:t>2 800</a:t>
                      </a:r>
                      <a:r>
                        <a:rPr lang="ru-BY" sz="2300" b="1" i="1" u="none" strike="noStrike" dirty="0"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5022382"/>
                  </a:ext>
                </a:extLst>
              </a:tr>
              <a:tr h="315463">
                <a:tc>
                  <a:txBody>
                    <a:bodyPr/>
                    <a:lstStyle/>
                    <a:p>
                      <a:pPr algn="l" fontAlgn="t"/>
                      <a:r>
                        <a:rPr lang="ru-RU" sz="2300" b="1" i="1" u="none" strike="noStrike" dirty="0" err="1">
                          <a:effectLst/>
                          <a:latin typeface="Times New Roman Cyr" panose="02020603050405020304" pitchFamily="18" charset="0"/>
                        </a:rPr>
                        <a:t>Новобыховский</a:t>
                      </a:r>
                      <a:endParaRPr lang="ru-RU" sz="2300" b="1" i="1" u="none" strike="noStrike" dirty="0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BY" sz="2300" b="1" i="1" u="none" strike="noStrike" dirty="0">
                          <a:effectLst/>
                          <a:latin typeface="Times New Roman Cyr" panose="02020603050405020304" pitchFamily="18" charset="0"/>
                        </a:rPr>
                        <a:t>7 200</a:t>
                      </a: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BY" sz="2300" b="1" i="1" u="none" strike="noStrike" dirty="0">
                          <a:effectLst/>
                          <a:latin typeface="Times New Roman Cyr" panose="02020603050405020304" pitchFamily="18" charset="0"/>
                        </a:rPr>
                        <a:t>5 201</a:t>
                      </a: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BY" sz="2300" b="1" i="1" u="none" strike="noStrike">
                          <a:effectLst/>
                          <a:latin typeface="Times New Roman Cyr" panose="02020603050405020304" pitchFamily="18" charset="0"/>
                        </a:rPr>
                        <a:t>1 999</a:t>
                      </a: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2747920"/>
                  </a:ext>
                </a:extLst>
              </a:tr>
              <a:tr h="331640">
                <a:tc>
                  <a:txBody>
                    <a:bodyPr/>
                    <a:lstStyle/>
                    <a:p>
                      <a:pPr algn="l" fontAlgn="t"/>
                      <a:r>
                        <a:rPr lang="ru-RU" sz="2300" b="1" i="1" u="none" strike="noStrike" dirty="0" err="1">
                          <a:effectLst/>
                          <a:latin typeface="Times New Roman Cyr" panose="02020603050405020304" pitchFamily="18" charset="0"/>
                        </a:rPr>
                        <a:t>Обидовичский</a:t>
                      </a:r>
                      <a:endParaRPr lang="ru-RU" sz="2300" b="1" i="1" u="none" strike="noStrike" dirty="0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BY" sz="2300" b="1" i="1" u="none" strike="noStrike" dirty="0">
                          <a:effectLst/>
                          <a:latin typeface="Times New Roman Cyr" panose="02020603050405020304" pitchFamily="18" charset="0"/>
                        </a:rPr>
                        <a:t>2 179</a:t>
                      </a: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BY" sz="2300" b="1" i="1" u="none" strike="noStrike" dirty="0">
                          <a:effectLst/>
                          <a:latin typeface="Times New Roman Cyr" panose="02020603050405020304" pitchFamily="18" charset="0"/>
                        </a:rPr>
                        <a:t>2 173</a:t>
                      </a: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BY" sz="2300" b="1" i="1" u="none" strike="noStrike" dirty="0">
                          <a:effectLst/>
                          <a:latin typeface="Times New Roman Cyr" panose="02020603050405020304" pitchFamily="18" charset="0"/>
                        </a:rPr>
                        <a:t>6</a:t>
                      </a: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619844"/>
                  </a:ext>
                </a:extLst>
              </a:tr>
              <a:tr h="291197">
                <a:tc>
                  <a:txBody>
                    <a:bodyPr/>
                    <a:lstStyle/>
                    <a:p>
                      <a:pPr algn="l" fontAlgn="t"/>
                      <a:r>
                        <a:rPr lang="ru-RU" sz="2300" b="1" i="1" u="none" strike="noStrike" dirty="0" err="1">
                          <a:effectLst/>
                          <a:latin typeface="Times New Roman Cyr" panose="02020603050405020304" pitchFamily="18" charset="0"/>
                        </a:rPr>
                        <a:t>Следюковский</a:t>
                      </a:r>
                      <a:endParaRPr lang="ru-RU" sz="2300" b="1" i="1" u="none" strike="noStrike" dirty="0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BY" sz="2300" b="1" i="1" u="none" strike="noStrike">
                          <a:effectLst/>
                          <a:latin typeface="Times New Roman Cyr" panose="02020603050405020304" pitchFamily="18" charset="0"/>
                        </a:rPr>
                        <a:t>2 100</a:t>
                      </a: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BY" sz="2300" b="1" i="1" u="none" strike="noStrike" dirty="0"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2300" b="1" i="1" u="none" strike="noStrike" dirty="0">
                          <a:effectLst/>
                          <a:latin typeface="Times New Roman Cyr" panose="02020603050405020304" pitchFamily="18" charset="0"/>
                        </a:rPr>
                        <a:t>2 100</a:t>
                      </a:r>
                      <a:r>
                        <a:rPr lang="ru-BY" sz="2300" b="1" i="1" u="none" strike="noStrike" dirty="0"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8113844"/>
                  </a:ext>
                </a:extLst>
              </a:tr>
              <a:tr h="291197">
                <a:tc>
                  <a:txBody>
                    <a:bodyPr/>
                    <a:lstStyle/>
                    <a:p>
                      <a:pPr algn="l" fontAlgn="t"/>
                      <a:r>
                        <a:rPr lang="ru-RU" sz="2300" b="1" i="1" u="none" strike="noStrike" dirty="0" err="1">
                          <a:effectLst/>
                          <a:latin typeface="Times New Roman Cyr" panose="02020603050405020304" pitchFamily="18" charset="0"/>
                        </a:rPr>
                        <a:t>Смолицкий</a:t>
                      </a:r>
                      <a:endParaRPr lang="ru-RU" sz="2300" b="1" i="1" u="none" strike="noStrike" dirty="0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BY" sz="2300" b="1" i="1" u="none" strike="noStrike" dirty="0">
                          <a:effectLst/>
                          <a:latin typeface="Times New Roman Cyr" panose="02020603050405020304" pitchFamily="18" charset="0"/>
                        </a:rPr>
                        <a:t>2 100</a:t>
                      </a: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BY" sz="2300" b="1" i="1" u="none" strike="noStrike"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2300" b="1" i="1" u="none" strike="noStrike" dirty="0">
                          <a:effectLst/>
                          <a:latin typeface="Times New Roman Cyr" panose="02020603050405020304" pitchFamily="18" charset="0"/>
                        </a:rPr>
                        <a:t>2 100</a:t>
                      </a:r>
                      <a:r>
                        <a:rPr lang="ru-BY" sz="2300" b="1" i="1" u="none" strike="noStrike" dirty="0"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5040433"/>
                  </a:ext>
                </a:extLst>
              </a:tr>
              <a:tr h="258214">
                <a:tc>
                  <a:txBody>
                    <a:bodyPr/>
                    <a:lstStyle/>
                    <a:p>
                      <a:pPr algn="l" fontAlgn="t"/>
                      <a:r>
                        <a:rPr lang="ru-RU" sz="2300" b="1" i="1" u="none" strike="noStrike" dirty="0" err="1">
                          <a:effectLst/>
                          <a:latin typeface="Times New Roman Cyr" panose="02020603050405020304" pitchFamily="18" charset="0"/>
                        </a:rPr>
                        <a:t>Черноборский</a:t>
                      </a:r>
                      <a:endParaRPr lang="ru-RU" sz="2300" b="1" i="1" u="none" strike="noStrike" dirty="0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BY" sz="2300" b="1" i="1" u="none" strike="noStrike">
                          <a:effectLst/>
                          <a:latin typeface="Times New Roman Cyr" panose="02020603050405020304" pitchFamily="18" charset="0"/>
                        </a:rPr>
                        <a:t>1 400</a:t>
                      </a: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BY" sz="2300" b="1" i="1" u="none" strike="noStrike"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BY" sz="2300" b="1" i="1" u="none" strike="noStrike" dirty="0">
                          <a:effectLst/>
                          <a:latin typeface="Times New Roman Cyr" panose="02020603050405020304" pitchFamily="18" charset="0"/>
                        </a:rPr>
                        <a:t>1 400</a:t>
                      </a: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3020352"/>
                  </a:ext>
                </a:extLst>
              </a:tr>
              <a:tr h="307374">
                <a:tc>
                  <a:txBody>
                    <a:bodyPr/>
                    <a:lstStyle/>
                    <a:p>
                      <a:pPr algn="l" fontAlgn="t"/>
                      <a:r>
                        <a:rPr lang="ru-RU" sz="2300" b="1" i="1" u="none" strike="noStrike" dirty="0" err="1">
                          <a:effectLst/>
                          <a:latin typeface="Times New Roman Cyr" panose="02020603050405020304" pitchFamily="18" charset="0"/>
                        </a:rPr>
                        <a:t>Холстовский</a:t>
                      </a:r>
                      <a:endParaRPr lang="ru-RU" sz="2300" b="1" i="1" u="none" strike="noStrike" dirty="0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BY" sz="2300" b="1" i="1" u="none" strike="noStrike">
                          <a:effectLst/>
                          <a:latin typeface="Times New Roman Cyr" panose="02020603050405020304" pitchFamily="18" charset="0"/>
                        </a:rPr>
                        <a:t>2 800</a:t>
                      </a: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BY" sz="2300" b="1" i="1" u="none" strike="noStrike"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BY" sz="2300" b="1" i="1" u="none" strike="noStrike" dirty="0">
                          <a:effectLst/>
                          <a:latin typeface="Times New Roman Cyr" panose="02020603050405020304" pitchFamily="18" charset="0"/>
                        </a:rPr>
                        <a:t>2 800</a:t>
                      </a: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468304"/>
                  </a:ext>
                </a:extLst>
              </a:tr>
              <a:tr h="291197">
                <a:tc>
                  <a:txBody>
                    <a:bodyPr/>
                    <a:lstStyle/>
                    <a:p>
                      <a:pPr algn="l" fontAlgn="t"/>
                      <a:r>
                        <a:rPr lang="ru-RU" sz="2300" b="1" i="1" u="none" strike="noStrike" dirty="0" err="1">
                          <a:effectLst/>
                          <a:latin typeface="Times New Roman Cyr" panose="02020603050405020304" pitchFamily="18" charset="0"/>
                        </a:rPr>
                        <a:t>Ямницкий</a:t>
                      </a:r>
                      <a:endParaRPr lang="ru-RU" sz="2300" b="1" i="1" u="none" strike="noStrike" dirty="0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BY" sz="2300" b="1" i="1" u="none" strike="noStrike" dirty="0">
                          <a:effectLst/>
                          <a:latin typeface="Times New Roman Cyr" panose="02020603050405020304" pitchFamily="18" charset="0"/>
                        </a:rPr>
                        <a:t>1 924</a:t>
                      </a: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BY" sz="2300" b="1" i="1" u="none" strike="noStrike" dirty="0"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BY" sz="2300" b="1" i="1" u="none" strike="noStrike" dirty="0">
                          <a:effectLst/>
                          <a:latin typeface="Times New Roman Cyr" panose="02020603050405020304" pitchFamily="18" charset="0"/>
                        </a:rPr>
                        <a:t>1 924</a:t>
                      </a:r>
                    </a:p>
                  </a:txBody>
                  <a:tcPr marL="7393" marR="7393" marT="7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3661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0318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116632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ru-RU" b="1" i="1" dirty="0">
                <a:solidFill>
                  <a:schemeClr val="tx1"/>
                </a:solidFill>
                <a:latin typeface="Times New Roman" pitchFamily="18" charset="0"/>
              </a:rPr>
              <a:t>СПАСИБО ЗА ВНИМАНИЕ!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55576" y="1196753"/>
            <a:ext cx="8136904" cy="17281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ru-RU" sz="3200" b="1" i="1" dirty="0">
                <a:solidFill>
                  <a:schemeClr val="tx1"/>
                </a:solidFill>
                <a:latin typeface="Times New Roman" pitchFamily="18" charset="0"/>
              </a:rPr>
              <a:t>Финансовый отдел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3200" b="1" i="1" dirty="0">
                <a:solidFill>
                  <a:schemeClr val="tx1"/>
                </a:solidFill>
                <a:latin typeface="Times New Roman" pitchFamily="18" charset="0"/>
              </a:rPr>
              <a:t>Быховского райисполкома</a:t>
            </a:r>
          </a:p>
          <a:p>
            <a:pPr>
              <a:buFont typeface="Wingdings" pitchFamily="2" charset="2"/>
              <a:buNone/>
              <a:defRPr/>
            </a:pPr>
            <a:endParaRPr lang="ru-RU" sz="3200" b="1" i="1" dirty="0">
              <a:solidFill>
                <a:srgbClr val="FFFF0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ru-RU" b="1" i="1" dirty="0">
              <a:solidFill>
                <a:srgbClr val="FFFF00"/>
              </a:solidFill>
              <a:latin typeface="Times New Roman" pitchFamily="18" charset="0"/>
            </a:endParaRPr>
          </a:p>
          <a:p>
            <a:pPr>
              <a:defRPr/>
            </a:pPr>
            <a:endParaRPr lang="ru-RU" b="1" i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924943"/>
            <a:ext cx="3168351" cy="3168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599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967132412"/>
              </p:ext>
            </p:extLst>
          </p:nvPr>
        </p:nvGraphicFramePr>
        <p:xfrm>
          <a:off x="395536" y="908720"/>
          <a:ext cx="8568952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5616" y="375320"/>
            <a:ext cx="7702550" cy="5334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</a:rPr>
              <a:t>Исполнение бюджета   Быховского  района</a:t>
            </a:r>
            <a:br>
              <a:rPr lang="en-US" sz="2400" b="1" i="1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</a:rPr>
              <a:t> за  январь-сентябрь 20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</a:rPr>
              <a:t>20</a:t>
            </a: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</a:rPr>
              <a:t> года</a:t>
            </a:r>
          </a:p>
        </p:txBody>
      </p:sp>
    </p:spTree>
    <p:extLst>
      <p:ext uri="{BB962C8B-B14F-4D97-AF65-F5344CB8AC3E}">
        <p14:creationId xmlns:p14="http://schemas.microsoft.com/office/powerpoint/2010/main" val="3944116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407419603"/>
              </p:ext>
            </p:extLst>
          </p:nvPr>
        </p:nvGraphicFramePr>
        <p:xfrm>
          <a:off x="395536" y="1397000"/>
          <a:ext cx="8280920" cy="4840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620688"/>
            <a:ext cx="8496944" cy="5334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800" b="1" i="1" dirty="0">
                <a:solidFill>
                  <a:schemeClr val="tx1"/>
                </a:solidFill>
                <a:latin typeface="Times New Roman" pitchFamily="18" charset="0"/>
              </a:rPr>
              <a:t>Структура доходов бюджета Быховского района </a:t>
            </a:r>
            <a:br>
              <a:rPr lang="en-US" sz="2800" b="1" i="1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800" b="1" i="1" dirty="0">
                <a:solidFill>
                  <a:schemeClr val="tx1"/>
                </a:solidFill>
                <a:latin typeface="Times New Roman" pitchFamily="18" charset="0"/>
              </a:rPr>
              <a:t>за  январь-сентябрь 20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</a:rPr>
              <a:t>20</a:t>
            </a:r>
            <a:r>
              <a:rPr lang="ru-RU" sz="2800" b="1" i="1" dirty="0">
                <a:solidFill>
                  <a:schemeClr val="tx1"/>
                </a:solidFill>
                <a:latin typeface="Times New Roman" pitchFamily="18" charset="0"/>
              </a:rPr>
              <a:t> года</a:t>
            </a:r>
          </a:p>
        </p:txBody>
      </p:sp>
    </p:spTree>
    <p:extLst>
      <p:ext uri="{BB962C8B-B14F-4D97-AF65-F5344CB8AC3E}">
        <p14:creationId xmlns:p14="http://schemas.microsoft.com/office/powerpoint/2010/main" val="3415459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476672"/>
            <a:ext cx="7702550" cy="100811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</a:rPr>
              <a:t>Структура собственных доходов бюджета Быховского  района                    ( за </a:t>
            </a:r>
            <a:r>
              <a:rPr lang="en-US" sz="2000" b="1" i="1" dirty="0">
                <a:solidFill>
                  <a:schemeClr val="tx1"/>
                </a:solidFill>
                <a:latin typeface="Times New Roman" pitchFamily="18" charset="0"/>
              </a:rPr>
              <a:t>9 </a:t>
            </a: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</a:rPr>
              <a:t>месяцев 20</a:t>
            </a:r>
            <a:r>
              <a:rPr lang="en-US" sz="2000" b="1" i="1" dirty="0">
                <a:solidFill>
                  <a:schemeClr val="tx1"/>
                </a:solidFill>
                <a:latin typeface="Times New Roman" pitchFamily="18" charset="0"/>
              </a:rPr>
              <a:t>2</a:t>
            </a: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</a:rPr>
              <a:t>0г. поступление собственных доходов составило       </a:t>
            </a:r>
            <a:br>
              <a:rPr lang="ru-RU" sz="2000" b="1" i="1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</a:rPr>
              <a:t>15 562,5 тыс. рублей, рост с учетом роста потребительских цен составил 102,5%)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538016187"/>
              </p:ext>
            </p:extLst>
          </p:nvPr>
        </p:nvGraphicFramePr>
        <p:xfrm>
          <a:off x="827584" y="1412776"/>
          <a:ext cx="770485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0734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188640"/>
            <a:ext cx="8278614" cy="5334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</a:rPr>
              <a:t>Основные плательщики налогов в бюджет района 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599749488"/>
              </p:ext>
            </p:extLst>
          </p:nvPr>
        </p:nvGraphicFramePr>
        <p:xfrm>
          <a:off x="179512" y="722040"/>
          <a:ext cx="9073008" cy="6019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0378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188640"/>
            <a:ext cx="8350622" cy="936104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</a:rPr>
              <a:t>Темп роста  доходов перечисляемых в бюджет района по основным </a:t>
            </a:r>
            <a:r>
              <a:rPr lang="ru-RU" sz="2400" b="1" i="1" dirty="0" err="1">
                <a:solidFill>
                  <a:schemeClr val="tx1"/>
                </a:solidFill>
                <a:latin typeface="Times New Roman" pitchFamily="18" charset="0"/>
              </a:rPr>
              <a:t>бюджетообразующим</a:t>
            </a: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</a:rPr>
              <a:t> предприятиям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308508"/>
              </p:ext>
            </p:extLst>
          </p:nvPr>
        </p:nvGraphicFramePr>
        <p:xfrm>
          <a:off x="755576" y="1383515"/>
          <a:ext cx="7776864" cy="4881105"/>
        </p:xfrm>
        <a:graphic>
          <a:graphicData uri="http://schemas.openxmlformats.org/drawingml/2006/table">
            <a:tbl>
              <a:tblPr/>
              <a:tblGrid>
                <a:gridCol w="21535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2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21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39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010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организации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Поступило в бюджет за январь-сентябрь 2019 г. (тыс. рублей)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Поступило в бюджет за  январь-сентябрь 2020г. (тыс. рублей)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Отклонение в сопоставимых условиях (тыс. рублей)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Темп роста в сопоставимых условиях (%)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73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УКП "</a:t>
                      </a:r>
                      <a:r>
                        <a:rPr lang="ru-RU" sz="1800" b="0" i="0" u="none" strike="noStrike" baseline="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Жилкомхоз</a:t>
                      </a:r>
                      <a:r>
                        <a:rPr lang="ru-RU" sz="18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"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445,7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421,6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-24,1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94,6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73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СЗАО "</a:t>
                      </a:r>
                      <a:r>
                        <a:rPr lang="ru-RU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Агролинк</a:t>
                      </a:r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551,6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697,9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146,3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126,5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73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Могилевское РАЙПО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190,4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174,3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-16,1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91,5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235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ГЛХУ "Быховский лесхоз"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516,8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551,8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106,8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235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ОАО "Быховский КОСЗ"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325,5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282,9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-42,6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86,9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235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УПКП "</a:t>
                      </a:r>
                      <a:r>
                        <a:rPr lang="ru-RU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Быховрайводоканал</a:t>
                      </a:r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186,6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222,0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35,4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119,0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67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РУП «</a:t>
                      </a:r>
                      <a:r>
                        <a:rPr lang="ru-RU" sz="18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Могилевэнерго</a:t>
                      </a:r>
                      <a:r>
                        <a:rPr lang="ru-RU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»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371,5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397,5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26,0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107,0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67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Филиал "</a:t>
                      </a:r>
                      <a:r>
                        <a:rPr lang="ru-RU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Белмит</a:t>
                      </a:r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1012,9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1065,0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52,1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105,1</a:t>
                      </a:r>
                    </a:p>
                  </a:txBody>
                  <a:tcPr marL="7170" marR="7170" marT="7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2343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599" y="609600"/>
            <a:ext cx="8354889" cy="1320800"/>
          </a:xfrm>
        </p:spPr>
        <p:txBody>
          <a:bodyPr>
            <a:normAutofit/>
          </a:bodyPr>
          <a:lstStyle/>
          <a:p>
            <a:pPr algn="ctr"/>
            <a:r>
              <a:rPr lang="ru-RU" sz="2500" b="1" i="1" dirty="0">
                <a:solidFill>
                  <a:schemeClr val="tx1"/>
                </a:solidFill>
              </a:rPr>
              <a:t>Задолженность по налогам в районный бюджет по организациям, находящимся в стадии санации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0039691"/>
              </p:ext>
            </p:extLst>
          </p:nvPr>
        </p:nvGraphicFramePr>
        <p:xfrm>
          <a:off x="718590" y="1930398"/>
          <a:ext cx="8136905" cy="4090889"/>
        </p:xfrm>
        <a:graphic>
          <a:graphicData uri="http://schemas.openxmlformats.org/drawingml/2006/table">
            <a:tbl>
              <a:tblPr/>
              <a:tblGrid>
                <a:gridCol w="3510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1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41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395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01.01.2020 г.</a:t>
                      </a:r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01.10.20г. тыс. руб.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Рост (+), снижение(-) тыс. руб.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122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ОАО "Быховский КОСЗ"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4446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Филиал "</a:t>
                      </a:r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Мокрянский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368,6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908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ООО "Завод полимерной упаковки"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-24,8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790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ОАО</a:t>
                      </a:r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Следюки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-86,9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347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10255244"/>
              </p:ext>
            </p:extLst>
          </p:nvPr>
        </p:nvGraphicFramePr>
        <p:xfrm>
          <a:off x="323528" y="188640"/>
          <a:ext cx="8568952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9084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35162562"/>
              </p:ext>
            </p:extLst>
          </p:nvPr>
        </p:nvGraphicFramePr>
        <p:xfrm>
          <a:off x="395536" y="116632"/>
          <a:ext cx="8568952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373491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5645</TotalTime>
  <Words>417</Words>
  <Application>Microsoft Office PowerPoint</Application>
  <PresentationFormat>Экран (4:3)</PresentationFormat>
  <Paragraphs>135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Arial</vt:lpstr>
      <vt:lpstr>Calibri</vt:lpstr>
      <vt:lpstr>Symbol</vt:lpstr>
      <vt:lpstr>Times New Roman</vt:lpstr>
      <vt:lpstr>Times New Roman Cyr</vt:lpstr>
      <vt:lpstr>Trebuchet MS</vt:lpstr>
      <vt:lpstr>Wingdings</vt:lpstr>
      <vt:lpstr>Wingdings 3</vt:lpstr>
      <vt:lpstr>Аспект</vt:lpstr>
      <vt:lpstr>ОТЧЕТ ОБ ИСПОЛНЕНИИ БЮДЖЕТА БЫХОВСКОГО РАЙОНА ЗА 9 МЕСЯЦЕВ 2020 ГОДА</vt:lpstr>
      <vt:lpstr>Исполнение бюджета   Быховского  района  за  январь-сентябрь 2020 года</vt:lpstr>
      <vt:lpstr>Структура доходов бюджета Быховского района  за  январь-сентябрь 2020 года</vt:lpstr>
      <vt:lpstr>Структура собственных доходов бюджета Быховского  района                    ( за 9 месяцев 2020г. поступление собственных доходов составило        15 562,5 тыс. рублей, рост с учетом роста потребительских цен составил 102,5%)</vt:lpstr>
      <vt:lpstr>Основные плательщики налогов в бюджет района </vt:lpstr>
      <vt:lpstr>Темп роста  доходов перечисляемых в бюджет района по основным бюджетообразующим предприятиям </vt:lpstr>
      <vt:lpstr>Задолженность по налогам в районный бюджет по организациям, находящимся в стадии санации </vt:lpstr>
      <vt:lpstr>Презентация PowerPoint</vt:lpstr>
      <vt:lpstr>Презентация PowerPoint</vt:lpstr>
      <vt:lpstr>Презентация PowerPoint</vt:lpstr>
      <vt:lpstr>Презентация PowerPoint</vt:lpstr>
      <vt:lpstr>Расходы на снос ветхих и пустующих домов с хозяйственными и иными постройками, признанных бесхозяйными, в сельской местности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Картузова Наталья Ивановна</cp:lastModifiedBy>
  <cp:revision>640</cp:revision>
  <cp:lastPrinted>2020-10-15T14:14:39Z</cp:lastPrinted>
  <dcterms:created xsi:type="dcterms:W3CDTF">2015-12-27T14:26:40Z</dcterms:created>
  <dcterms:modified xsi:type="dcterms:W3CDTF">2020-11-05T11:42:13Z</dcterms:modified>
</cp:coreProperties>
</file>